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453" r:id="rId4"/>
    <p:sldId id="465" r:id="rId5"/>
    <p:sldId id="456" r:id="rId6"/>
    <p:sldId id="397" r:id="rId7"/>
    <p:sldId id="471" r:id="rId8"/>
    <p:sldId id="470" r:id="rId9"/>
    <p:sldId id="473" r:id="rId10"/>
    <p:sldId id="464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Moebs" initials="CMS" lastIdx="35" clrIdx="0">
    <p:extLst>
      <p:ext uri="{19B8F6BF-5375-455C-9EA6-DF929625EA0E}">
        <p15:presenceInfo xmlns:p15="http://schemas.microsoft.com/office/powerpoint/2012/main" userId="Christine Moebs" providerId="None"/>
      </p:ext>
    </p:extLst>
  </p:cmAuthor>
  <p:cmAuthor id="2" name="Sandrine PICHOT" initials="SP" lastIdx="16" clrIdx="1">
    <p:extLst>
      <p:ext uri="{19B8F6BF-5375-455C-9EA6-DF929625EA0E}">
        <p15:presenceInfo xmlns:p15="http://schemas.microsoft.com/office/powerpoint/2012/main" userId="Sandrine PICH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B47"/>
    <a:srgbClr val="14ADC2"/>
    <a:srgbClr val="D10585"/>
    <a:srgbClr val="45CFE1"/>
    <a:srgbClr val="A3EA14"/>
    <a:srgbClr val="87C210"/>
    <a:srgbClr val="65CEE2"/>
    <a:srgbClr val="23B9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3" autoAdjust="0"/>
    <p:restoredTop sz="88543" autoAdjust="0"/>
  </p:normalViewPr>
  <p:slideViewPr>
    <p:cSldViewPr snapToGrid="0">
      <p:cViewPr varScale="1">
        <p:scale>
          <a:sx n="76" d="100"/>
          <a:sy n="76" d="100"/>
        </p:scale>
        <p:origin x="1176" y="67"/>
      </p:cViewPr>
      <p:guideLst/>
    </p:cSldViewPr>
  </p:slideViewPr>
  <p:outlineViewPr>
    <p:cViewPr>
      <p:scale>
        <a:sx n="33" d="100"/>
        <a:sy n="33" d="100"/>
      </p:scale>
      <p:origin x="0" y="-22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DBFA-1B4E-432E-9F27-91D68D56477F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B54E8-60BB-493C-84CB-204D1A734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0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77F2-71CC-41D7-8BA0-A4FA70A575C2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77542-17BC-40B6-A3E6-F9BCEA9A7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76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7542-17BC-40B6-A3E6-F9BCEA9A737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31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7542-17BC-40B6-A3E6-F9BCEA9A737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7542-17BC-40B6-A3E6-F9BCEA9A737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81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7542-17BC-40B6-A3E6-F9BCEA9A737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4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77542-17BC-40B6-A3E6-F9BCEA9A737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0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77542-17BC-40B6-A3E6-F9BCEA9A737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18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77542-17BC-40B6-A3E6-F9BCEA9A737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80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77542-17BC-40B6-A3E6-F9BCEA9A737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55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ec-mb33.fr/" TargetMode="External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hyperlink" Target="mailto:Sandrine.pichot@alec-mb33.fr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5.png"/><Relationship Id="rId2" Type="http://schemas.openxmlformats.org/officeDocument/2006/relationships/image" Target="../media/image9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anck.fernandezcaussade@alec-mb33.fr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marie.franc@alec-mb33.fr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présentation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6"/>
          <a:stretch/>
        </p:blipFill>
        <p:spPr>
          <a:xfrm>
            <a:off x="-1" y="3930"/>
            <a:ext cx="12192000" cy="522489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0"/>
            <a:ext cx="12191999" cy="5257800"/>
          </a:xfrm>
          <a:prstGeom prst="rect">
            <a:avLst/>
          </a:prstGeom>
          <a:solidFill>
            <a:srgbClr val="23B9D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7BFD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071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Image 7" descr="ALEC-LOGO-RVB-09.11.2017-01.jpg"/>
          <p:cNvPicPr>
            <a:picLocks noChangeAspect="1"/>
          </p:cNvPicPr>
          <p:nvPr userDrawn="1"/>
        </p:nvPicPr>
        <p:blipFill>
          <a:blip r:embed="rId3" cstate="print"/>
          <a:srcRect l="30313" t="38866" r="30312" b="39979"/>
          <a:stretch>
            <a:fillRect/>
          </a:stretch>
        </p:blipFill>
        <p:spPr>
          <a:xfrm>
            <a:off x="179516" y="5661262"/>
            <a:ext cx="2709775" cy="1029715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2987824" y="5904656"/>
            <a:ext cx="0" cy="764704"/>
          </a:xfrm>
          <a:prstGeom prst="line">
            <a:avLst/>
          </a:prstGeom>
          <a:ln w="12700">
            <a:solidFill>
              <a:srgbClr val="07B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 userDrawn="1"/>
        </p:nvGrpSpPr>
        <p:grpSpPr>
          <a:xfrm>
            <a:off x="3594267" y="5938560"/>
            <a:ext cx="8019417" cy="817391"/>
            <a:chOff x="3257383" y="5938838"/>
            <a:chExt cx="8019417" cy="817391"/>
          </a:xfrm>
        </p:grpSpPr>
        <p:pic>
          <p:nvPicPr>
            <p:cNvPr id="11" name="Image 10" descr="Bordeaux_Metropole_logo_positif_horizontal_RVB_01_400px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3257383" y="5938838"/>
              <a:ext cx="1586383" cy="662314"/>
            </a:xfrm>
            <a:prstGeom prst="rect">
              <a:avLst/>
            </a:prstGeom>
          </p:spPr>
        </p:pic>
        <p:pic>
          <p:nvPicPr>
            <p:cNvPr id="12" name="Image 11" descr="logo-departement-gironde.png"/>
            <p:cNvPicPr>
              <a:picLocks noChangeAspect="1"/>
            </p:cNvPicPr>
            <p:nvPr userDrawn="1"/>
          </p:nvPicPr>
          <p:blipFill>
            <a:blip r:embed="rId5" cstate="print"/>
            <a:srcRect t="19206" b="16772"/>
            <a:stretch>
              <a:fillRect/>
            </a:stretch>
          </p:blipFill>
          <p:spPr>
            <a:xfrm>
              <a:off x="5064623" y="5938838"/>
              <a:ext cx="1276742" cy="817391"/>
            </a:xfrm>
            <a:prstGeom prst="rect">
              <a:avLst/>
            </a:prstGeom>
          </p:spPr>
        </p:pic>
        <p:pic>
          <p:nvPicPr>
            <p:cNvPr id="13" name="Image 12" descr="nouveau-logo-nouvelle-aquitaine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6666133" y="5974390"/>
              <a:ext cx="1276741" cy="726148"/>
            </a:xfrm>
            <a:prstGeom prst="rect">
              <a:avLst/>
            </a:prstGeom>
          </p:spPr>
        </p:pic>
        <p:pic>
          <p:nvPicPr>
            <p:cNvPr id="14" name="Image 13" descr="571px-Logo_ADEME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292833" y="5938838"/>
              <a:ext cx="743212" cy="780959"/>
            </a:xfrm>
            <a:prstGeom prst="rect">
              <a:avLst/>
            </a:prstGeom>
          </p:spPr>
        </p:pic>
        <p:pic>
          <p:nvPicPr>
            <p:cNvPr id="15" name="Image 14" descr="europe-155191_640.pn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10363986" y="5969716"/>
              <a:ext cx="912814" cy="606166"/>
            </a:xfrm>
            <a:prstGeom prst="rect">
              <a:avLst/>
            </a:prstGeom>
          </p:spPr>
        </p:pic>
        <p:pic>
          <p:nvPicPr>
            <p:cNvPr id="16" name="Image 15" descr="caisse-des-depots.png"/>
            <p:cNvPicPr>
              <a:picLocks noChangeAspect="1"/>
            </p:cNvPicPr>
            <p:nvPr userDrawn="1"/>
          </p:nvPicPr>
          <p:blipFill>
            <a:blip r:embed="rId9" cstate="print"/>
            <a:srcRect l="21939" r="21939"/>
            <a:stretch>
              <a:fillRect/>
            </a:stretch>
          </p:blipFill>
          <p:spPr>
            <a:xfrm>
              <a:off x="8272011" y="5977473"/>
              <a:ext cx="691685" cy="664678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 userDrawn="1"/>
        </p:nvGrpSpPr>
        <p:grpSpPr>
          <a:xfrm>
            <a:off x="1" y="5256877"/>
            <a:ext cx="12191998" cy="46642"/>
            <a:chOff x="1" y="5256877"/>
            <a:chExt cx="12191998" cy="4664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97577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6" name="Rectangle 5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2682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9" name="Rectangle 8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4507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Sigle- 2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755" y="410736"/>
            <a:ext cx="6965422" cy="4974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6" name="Rectangle 5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37752" r="31100" b="37751"/>
          <a:stretch/>
        </p:blipFill>
        <p:spPr>
          <a:xfrm>
            <a:off x="8661412" y="424959"/>
            <a:ext cx="2820015" cy="1240806"/>
          </a:xfrm>
          <a:prstGeom prst="rect">
            <a:avLst/>
          </a:prstGeom>
        </p:spPr>
      </p:pic>
      <p:sp>
        <p:nvSpPr>
          <p:cNvPr id="21" name="ZoneTexte 20"/>
          <p:cNvSpPr txBox="1"/>
          <p:nvPr userDrawn="1"/>
        </p:nvSpPr>
        <p:spPr>
          <a:xfrm>
            <a:off x="7899567" y="2041504"/>
            <a:ext cx="4343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baseline="0" dirty="0">
                <a:solidFill>
                  <a:schemeClr val="tx1"/>
                </a:solidFill>
                <a:sym typeface="Wingdings" panose="05000000000000000000" pitchFamily="2" charset="2"/>
              </a:rPr>
              <a:t> Nous écrire :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  <a:hlinkClick r:id="rId5"/>
              </a:rPr>
              <a:t>marie.franc@alec-mb33.fr</a:t>
            </a:r>
            <a:endParaRPr lang="fr-FR" sz="1800" b="0" baseline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  <a:hlinkClick r:id="rId6"/>
              </a:rPr>
              <a:t>franck.fernandezcaussade@alec-mb33.fr</a:t>
            </a:r>
            <a:endParaRPr lang="fr-FR" sz="1800" b="0" baseline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  <a:hlinkClick r:id="rId7"/>
              </a:rPr>
              <a:t>sandrine.pichot@alec-mb33.fr</a:t>
            </a: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baseline="0" dirty="0">
                <a:solidFill>
                  <a:schemeClr val="tx1"/>
                </a:solidFill>
                <a:sym typeface="Wingdings" panose="05000000000000000000" pitchFamily="2" charset="2"/>
              </a:rPr>
              <a:t> Nous téléphoner :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</a:rPr>
              <a:t>05.56.00.60.27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</a:rPr>
              <a:t>05.24.73.34.64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baseline="0" dirty="0">
                <a:solidFill>
                  <a:schemeClr val="tx1"/>
                </a:solidFill>
                <a:sym typeface="Wingdings" panose="05000000000000000000" pitchFamily="2" charset="2"/>
              </a:rPr>
              <a:t> Plus d’infos sur :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  <a:hlinkClick r:id="rId8"/>
              </a:rPr>
              <a:t>www.alec-mb33.fr</a:t>
            </a: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20" y="3563315"/>
            <a:ext cx="1947721" cy="1607203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862257" y="5688863"/>
            <a:ext cx="329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L’Alec est soutenue par :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0405383-2C23-4BD4-B682-9F9F2D9B009D}"/>
              </a:ext>
            </a:extLst>
          </p:cNvPr>
          <p:cNvGrpSpPr/>
          <p:nvPr userDrawn="1"/>
        </p:nvGrpSpPr>
        <p:grpSpPr>
          <a:xfrm>
            <a:off x="3180383" y="5404632"/>
            <a:ext cx="8926126" cy="1008066"/>
            <a:chOff x="3086358" y="5583428"/>
            <a:chExt cx="8926126" cy="1008066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2590DC01-C764-4409-91A9-C60664210310}"/>
                </a:ext>
              </a:extLst>
            </p:cNvPr>
            <p:cNvGrpSpPr/>
            <p:nvPr userDrawn="1"/>
          </p:nvGrpSpPr>
          <p:grpSpPr>
            <a:xfrm>
              <a:off x="3086358" y="5704239"/>
              <a:ext cx="8926126" cy="887255"/>
              <a:chOff x="3835962" y="5424147"/>
              <a:chExt cx="8849713" cy="887255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92E2878C-0758-4B0C-B2E1-2B90C9D7753F}"/>
                  </a:ext>
                </a:extLst>
              </p:cNvPr>
              <p:cNvGrpSpPr/>
              <p:nvPr userDrawn="1"/>
            </p:nvGrpSpPr>
            <p:grpSpPr>
              <a:xfrm>
                <a:off x="3835962" y="5451489"/>
                <a:ext cx="8849713" cy="817391"/>
                <a:chOff x="3835962" y="5451489"/>
                <a:chExt cx="8849713" cy="817391"/>
              </a:xfrm>
            </p:grpSpPr>
            <p:grpSp>
              <p:nvGrpSpPr>
                <p:cNvPr id="39" name="Groupe 38">
                  <a:extLst>
                    <a:ext uri="{FF2B5EF4-FFF2-40B4-BE49-F238E27FC236}">
                      <a16:creationId xmlns:a16="http://schemas.microsoft.com/office/drawing/2014/main" id="{5BAB4011-A270-4985-AC87-8AE9E1AE2EE8}"/>
                    </a:ext>
                  </a:extLst>
                </p:cNvPr>
                <p:cNvGrpSpPr/>
                <p:nvPr userDrawn="1"/>
              </p:nvGrpSpPr>
              <p:grpSpPr>
                <a:xfrm>
                  <a:off x="3835962" y="5451489"/>
                  <a:ext cx="8849713" cy="817391"/>
                  <a:chOff x="3813725" y="5530443"/>
                  <a:chExt cx="8849713" cy="817391"/>
                </a:xfrm>
              </p:grpSpPr>
              <p:grpSp>
                <p:nvGrpSpPr>
                  <p:cNvPr id="41" name="Groupe 40">
                    <a:extLst>
                      <a:ext uri="{FF2B5EF4-FFF2-40B4-BE49-F238E27FC236}">
                        <a16:creationId xmlns:a16="http://schemas.microsoft.com/office/drawing/2014/main" id="{ECBC8FA0-A248-4F88-91AD-A696246B64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813725" y="5530443"/>
                    <a:ext cx="8849713" cy="817391"/>
                    <a:chOff x="3257383" y="5938838"/>
                    <a:chExt cx="8849713" cy="817391"/>
                  </a:xfrm>
                </p:grpSpPr>
                <p:pic>
                  <p:nvPicPr>
                    <p:cNvPr id="43" name="Image 42" descr="Bordeaux_Metropole_logo_positif_horizontal_RVB_01_400px.png">
                      <a:extLst>
                        <a:ext uri="{FF2B5EF4-FFF2-40B4-BE49-F238E27FC236}">
                          <a16:creationId xmlns:a16="http://schemas.microsoft.com/office/drawing/2014/main" id="{B149D861-557C-4997-BB0C-45988793242B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10" cstate="print"/>
                    <a:stretch>
                      <a:fillRect/>
                    </a:stretch>
                  </p:blipFill>
                  <p:spPr>
                    <a:xfrm>
                      <a:off x="3257383" y="5938838"/>
                      <a:ext cx="1586383" cy="66231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Image 43" descr="logo-departement-gironde.png">
                      <a:extLst>
                        <a:ext uri="{FF2B5EF4-FFF2-40B4-BE49-F238E27FC236}">
                          <a16:creationId xmlns:a16="http://schemas.microsoft.com/office/drawing/2014/main" id="{57EB0690-D5AE-4DA1-A43F-E50397C2029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11" cstate="print"/>
                    <a:srcRect t="19206" b="16772"/>
                    <a:stretch>
                      <a:fillRect/>
                    </a:stretch>
                  </p:blipFill>
                  <p:spPr>
                    <a:xfrm>
                      <a:off x="5064623" y="5938838"/>
                      <a:ext cx="1276742" cy="8173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Image 44" descr="571px-Logo_ADEME.png">
                      <a:extLst>
                        <a:ext uri="{FF2B5EF4-FFF2-40B4-BE49-F238E27FC236}">
                          <a16:creationId xmlns:a16="http://schemas.microsoft.com/office/drawing/2014/main" id="{2B0EA49F-495C-4B4D-A222-8A681F885911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12" cstate="print"/>
                    <a:stretch>
                      <a:fillRect/>
                    </a:stretch>
                  </p:blipFill>
                  <p:spPr>
                    <a:xfrm>
                      <a:off x="9292833" y="5938838"/>
                      <a:ext cx="743212" cy="780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Image 45" descr="europe-155191_640.png">
                      <a:extLst>
                        <a:ext uri="{FF2B5EF4-FFF2-40B4-BE49-F238E27FC236}">
                          <a16:creationId xmlns:a16="http://schemas.microsoft.com/office/drawing/2014/main" id="{7FC9FF26-38FB-4A38-8DF4-6D0B2857671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13" cstate="print"/>
                    <a:stretch>
                      <a:fillRect/>
                    </a:stretch>
                  </p:blipFill>
                  <p:spPr>
                    <a:xfrm>
                      <a:off x="11194282" y="5987811"/>
                      <a:ext cx="912814" cy="6061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2" name="Image 41">
                    <a:extLst>
                      <a:ext uri="{FF2B5EF4-FFF2-40B4-BE49-F238E27FC236}">
                        <a16:creationId xmlns:a16="http://schemas.microsoft.com/office/drawing/2014/main" id="{F04A962B-4DB5-453B-A1A7-D11A0156462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26112" y="5643141"/>
                    <a:ext cx="1276742" cy="59199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" name="Image 39">
                  <a:extLst>
                    <a:ext uri="{FF2B5EF4-FFF2-40B4-BE49-F238E27FC236}">
                      <a16:creationId xmlns:a16="http://schemas.microsoft.com/office/drawing/2014/main" id="{D56FDB8A-AAAE-4E8D-99AF-B78A90EF9B8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8468" y="5474535"/>
                  <a:ext cx="743213" cy="709053"/>
                </a:xfrm>
                <a:prstGeom prst="rect">
                  <a:avLst/>
                </a:prstGeom>
              </p:spPr>
            </p:pic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DBFB77-076C-4CF0-9378-5CB72F0FA8D4}"/>
                  </a:ext>
                </a:extLst>
              </p:cNvPr>
              <p:cNvSpPr/>
              <p:nvPr userDrawn="1"/>
            </p:nvSpPr>
            <p:spPr>
              <a:xfrm>
                <a:off x="9802368" y="5424147"/>
                <a:ext cx="912814" cy="887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pic>
            <p:nvPicPr>
              <p:cNvPr id="38" name="Picture 2" descr="Résultat de recherche d'images pour &quot;logo ademe&quot;">
                <a:extLst>
                  <a:ext uri="{FF2B5EF4-FFF2-40B4-BE49-F238E27FC236}">
                    <a16:creationId xmlns:a16="http://schemas.microsoft.com/office/drawing/2014/main" id="{EA97E68A-603B-40F6-8915-89515091E40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586" y="5454345"/>
                <a:ext cx="597133" cy="710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FA3A12A0-EB41-4999-A3F7-1382C891E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8687" y="5583428"/>
              <a:ext cx="1025490" cy="929112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4D837084-52EA-4754-8FAA-4D452D615F80}"/>
              </a:ext>
            </a:extLst>
          </p:cNvPr>
          <p:cNvSpPr txBox="1"/>
          <p:nvPr userDrawn="1"/>
        </p:nvSpPr>
        <p:spPr>
          <a:xfrm>
            <a:off x="1220802" y="625561"/>
            <a:ext cx="6678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Les prochains ateliers de l’Alec </a:t>
            </a:r>
            <a:endParaRPr lang="fr-FR" sz="2800" dirty="0"/>
          </a:p>
          <a:p>
            <a:endParaRPr lang="fr-FR" sz="2000" dirty="0"/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</a:rPr>
              <a:t>Pourquoi et comment rénover en copropriété 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1"/>
                </a:solidFill>
              </a:rPr>
              <a:t>               J</a:t>
            </a:r>
            <a:r>
              <a:rPr lang="fr-FR" sz="2000" dirty="0"/>
              <a:t>eudi 25 mars à 10h30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</a:rPr>
              <a:t>Réaliser un DTG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accent1"/>
                </a:solidFill>
              </a:rPr>
              <a:t>               </a:t>
            </a:r>
            <a:r>
              <a:rPr lang="fr-FR" sz="2000" dirty="0">
                <a:solidFill>
                  <a:schemeClr val="tx1"/>
                </a:solidFill>
              </a:rPr>
              <a:t>M</a:t>
            </a:r>
            <a:r>
              <a:rPr lang="fr-FR" sz="2000" dirty="0"/>
              <a:t>ardi 30 mars à 10h30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</a:rPr>
              <a:t>Les aides financières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               Mardi 20 avril à 14h30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dirty="0">
                <a:solidFill>
                  <a:schemeClr val="accent1"/>
                </a:solidFill>
              </a:rPr>
              <a:t>Les acteurs de l’ingénierie de projet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               Mardi 18 mai à 14h30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10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présentation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1999" cy="5257800"/>
          </a:xfrm>
          <a:prstGeom prst="rect">
            <a:avLst/>
          </a:prstGeom>
          <a:solidFill>
            <a:srgbClr val="23B9D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7BFD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071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Image 7" descr="ALEC-LOGO-RVB-09.11.2017-01.jpg"/>
          <p:cNvPicPr>
            <a:picLocks noChangeAspect="1"/>
          </p:cNvPicPr>
          <p:nvPr userDrawn="1"/>
        </p:nvPicPr>
        <p:blipFill>
          <a:blip r:embed="rId2" cstate="print"/>
          <a:srcRect l="30313" t="38866" r="30312" b="39979"/>
          <a:stretch>
            <a:fillRect/>
          </a:stretch>
        </p:blipFill>
        <p:spPr>
          <a:xfrm>
            <a:off x="179516" y="5661262"/>
            <a:ext cx="2709775" cy="1029715"/>
          </a:xfrm>
          <a:prstGeom prst="rect">
            <a:avLst/>
          </a:prstGeom>
        </p:spPr>
      </p:pic>
      <p:grpSp>
        <p:nvGrpSpPr>
          <p:cNvPr id="21" name="Groupe 20"/>
          <p:cNvGrpSpPr/>
          <p:nvPr userDrawn="1"/>
        </p:nvGrpSpPr>
        <p:grpSpPr>
          <a:xfrm>
            <a:off x="1" y="5256877"/>
            <a:ext cx="12191998" cy="46642"/>
            <a:chOff x="1" y="5256877"/>
            <a:chExt cx="12191998" cy="4664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114033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/Pla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462"/>
            <a:ext cx="4082601" cy="6451432"/>
          </a:xfrm>
          <a:prstGeom prst="rect">
            <a:avLst/>
          </a:prstGeom>
          <a:solidFill>
            <a:srgbClr val="23B9D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Alec – métropole bordelaise et Gironde | www.alec-mb33.fr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6" name="Rectangle 5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  <p:sp>
        <p:nvSpPr>
          <p:cNvPr id="10" name="ZoneTexte 9"/>
          <p:cNvSpPr txBox="1"/>
          <p:nvPr userDrawn="1"/>
        </p:nvSpPr>
        <p:spPr>
          <a:xfrm>
            <a:off x="218364" y="1978925"/>
            <a:ext cx="3712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PLAN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132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10277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B9D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8" name="Rectangle 7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79295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Sigle- 2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8" y="1268760"/>
            <a:ext cx="4867570" cy="4974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3B9D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8" name="Rectangle 7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73296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-3366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B9D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9" name="Rectangle 8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425336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10281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66225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igle- 2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406470"/>
            <a:ext cx="4867570" cy="4974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10281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7" name="Rectangle 6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56275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a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10281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7" name="Rectangle 6"/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879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Alec – métropole bordelaise et Gironde | www.alec-mb33.fr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79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C6C38-0C39-4F5C-B6EA-6A2F9A039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1" r:id="rId9"/>
    <p:sldLayoutId id="2147483655" r:id="rId10"/>
    <p:sldLayoutId id="2147483656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B9D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jp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3.jpe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xmetro.coachcopro.com/fiche-de-site/99ab52bc-a868-43ee-b84e-dc5d814fcfe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jpeg"/><Relationship Id="rId18" Type="http://schemas.openxmlformats.org/officeDocument/2006/relationships/hyperlink" Target="mailto:contact@adil33.com" TargetMode="External"/><Relationship Id="rId3" Type="http://schemas.microsoft.com/office/2007/relationships/hdphoto" Target="../media/hdphoto1.wdp"/><Relationship Id="rId21" Type="http://schemas.openxmlformats.org/officeDocument/2006/relationships/image" Target="../media/image28.jpeg"/><Relationship Id="rId7" Type="http://schemas.openxmlformats.org/officeDocument/2006/relationships/hyperlink" Target="http://www.alec-mb33.fr/" TargetMode="External"/><Relationship Id="rId12" Type="http://schemas.openxmlformats.org/officeDocument/2006/relationships/image" Target="../media/image12.png"/><Relationship Id="rId17" Type="http://schemas.openxmlformats.org/officeDocument/2006/relationships/hyperlink" Target="mailto:copropriete@adil33.com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8.jpe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opro33@alec-mb33.fr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Copro-bm@alec-mb33.fr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hyperlink" Target="http://www.adil33.org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4A3C2D-8F7D-433F-B6D8-6ECD30A60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19432" b="10031"/>
          <a:stretch/>
        </p:blipFill>
        <p:spPr>
          <a:xfrm>
            <a:off x="0" y="0"/>
            <a:ext cx="12192000" cy="534281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8943D9B-816F-4199-948E-3B8C15DC9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690" y="793103"/>
            <a:ext cx="11420670" cy="3211383"/>
          </a:xfrm>
        </p:spPr>
        <p:txBody>
          <a:bodyPr>
            <a:normAutofit fontScale="90000"/>
          </a:bodyPr>
          <a:lstStyle/>
          <a:p>
            <a:r>
              <a:rPr lang="fr-FR" sz="6700" dirty="0"/>
              <a:t>Rénover votre copropriété</a:t>
            </a:r>
            <a:r>
              <a:rPr lang="fr-FR" dirty="0"/>
              <a:t> : </a:t>
            </a:r>
            <a:br>
              <a:rPr lang="fr-FR" dirty="0"/>
            </a:br>
            <a:br>
              <a:rPr lang="fr-FR" dirty="0"/>
            </a:br>
            <a:r>
              <a:rPr lang="fr-FR" sz="5300" dirty="0" err="1"/>
              <a:t>MaPrimeRénov</a:t>
            </a:r>
            <a:r>
              <a:rPr lang="fr-FR" sz="5300" dirty="0"/>
              <a:t>’ copro, le nouvel atout pour concrétiser vos projets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8A5FE0-98BC-4713-A0C3-692C87972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69" y="5442304"/>
            <a:ext cx="1352939" cy="13529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17779A-BEAF-4EFA-9EF7-90972DE05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01" y="5479636"/>
            <a:ext cx="1187356" cy="13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1F3A51-1703-4AB7-A8A1-466FACC4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10</a:t>
            </a:fld>
            <a:endParaRPr lang="fr-FR"/>
          </a:p>
        </p:txBody>
      </p:sp>
      <p:sp>
        <p:nvSpPr>
          <p:cNvPr id="19" name="Espace réservé du numéro de diapositive 26">
            <a:extLst>
              <a:ext uri="{FF2B5EF4-FFF2-40B4-BE49-F238E27FC236}">
                <a16:creationId xmlns:a16="http://schemas.microsoft.com/office/drawing/2014/main" id="{E55FFE58-80BC-49F9-BE48-A8A7AF492176}"/>
              </a:ext>
            </a:extLst>
          </p:cNvPr>
          <p:cNvSpPr txBox="1">
            <a:spLocks/>
          </p:cNvSpPr>
          <p:nvPr/>
        </p:nvSpPr>
        <p:spPr>
          <a:xfrm>
            <a:off x="944879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9143A-53CE-4C3E-BA02-25781FCFB49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Titre 1">
            <a:hlinkClick r:id="rId3" action="ppaction://hlinksldjump"/>
            <a:extLst>
              <a:ext uri="{FF2B5EF4-FFF2-40B4-BE49-F238E27FC236}">
                <a16:creationId xmlns:a16="http://schemas.microsoft.com/office/drawing/2014/main" id="{0F40CDBB-3806-4F85-A22B-E6C22859F0E8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3621505" cy="1353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3B9D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500" dirty="0"/>
              <a:t>Le </a:t>
            </a:r>
            <a:r>
              <a:rPr lang="fr-FR" sz="3500" dirty="0" err="1"/>
              <a:t>CoachCopro</a:t>
            </a:r>
            <a:endParaRPr lang="fr-FR" sz="3500" dirty="0"/>
          </a:p>
          <a:p>
            <a:r>
              <a:rPr lang="fr-FR" sz="1600" dirty="0"/>
              <a:t>https://bxmetro.coachcopro.com/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A1E857-67A7-46C1-82E0-E6C40A536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66" t="8333" r="21250" b="6667"/>
          <a:stretch/>
        </p:blipFill>
        <p:spPr>
          <a:xfrm>
            <a:off x="3922294" y="48128"/>
            <a:ext cx="8269703" cy="6703387"/>
          </a:xfrm>
          <a:prstGeom prst="rect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E572A8-CAAF-4E27-9AF7-A8C54A4E02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22" t="11389" r="41036" b="44146"/>
          <a:stretch/>
        </p:blipFill>
        <p:spPr>
          <a:xfrm>
            <a:off x="7173922" y="2054977"/>
            <a:ext cx="5018078" cy="3214857"/>
          </a:xfrm>
          <a:prstGeom prst="rect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B74B2081-612E-4F6F-A7DB-D064513A2A76}"/>
              </a:ext>
            </a:extLst>
          </p:cNvPr>
          <p:cNvSpPr txBox="1">
            <a:spLocks/>
          </p:cNvSpPr>
          <p:nvPr/>
        </p:nvSpPr>
        <p:spPr>
          <a:xfrm>
            <a:off x="0" y="6492874"/>
            <a:ext cx="1089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Alec – métropole bordelaise et Gironde | www.alec-mb33.fr                                                                                                                 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314C5E-0189-43C8-B0FE-8717BF303B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2" y="1979590"/>
            <a:ext cx="1842118" cy="11361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215BE7-2CEC-437C-B30D-8974902E91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t="29759" r="36053" b="32878"/>
          <a:stretch/>
        </p:blipFill>
        <p:spPr>
          <a:xfrm>
            <a:off x="1705807" y="3543763"/>
            <a:ext cx="1422405" cy="13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5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C88241-A957-44EA-9D38-1CF27C41A344}"/>
              </a:ext>
            </a:extLst>
          </p:cNvPr>
          <p:cNvSpPr txBox="1"/>
          <p:nvPr/>
        </p:nvSpPr>
        <p:spPr>
          <a:xfrm>
            <a:off x="4700098" y="1220041"/>
            <a:ext cx="8603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45CFE1"/>
                </a:solidFill>
              </a:rPr>
              <a:t>La mission Copropriété de l’Alec</a:t>
            </a:r>
          </a:p>
          <a:p>
            <a:endParaRPr lang="fr-FR" sz="3000" dirty="0">
              <a:solidFill>
                <a:srgbClr val="45CFE1"/>
              </a:solidFill>
            </a:endParaRPr>
          </a:p>
          <a:p>
            <a:r>
              <a:rPr lang="fr-FR" sz="3000" dirty="0">
                <a:solidFill>
                  <a:srgbClr val="45CFE1"/>
                </a:solidFill>
              </a:rPr>
              <a:t>Qu’est-ce que l’ADIL 33 ?</a:t>
            </a:r>
          </a:p>
          <a:p>
            <a:endParaRPr lang="fr-FR" sz="3000" dirty="0">
              <a:solidFill>
                <a:srgbClr val="45CFE1"/>
              </a:solidFill>
            </a:endParaRPr>
          </a:p>
          <a:p>
            <a:r>
              <a:rPr lang="fr-FR" sz="3000" dirty="0" err="1">
                <a:solidFill>
                  <a:srgbClr val="45CFE1"/>
                </a:solidFill>
              </a:rPr>
              <a:t>MaPrimeRénov</a:t>
            </a:r>
            <a:r>
              <a:rPr lang="fr-FR" sz="3000" dirty="0">
                <a:solidFill>
                  <a:srgbClr val="45CFE1"/>
                </a:solidFill>
              </a:rPr>
              <a:t>’ (MPR) Copropriété</a:t>
            </a:r>
          </a:p>
          <a:p>
            <a:r>
              <a:rPr lang="fr-FR" sz="3000" dirty="0">
                <a:solidFill>
                  <a:srgbClr val="45CFE1"/>
                </a:solidFill>
              </a:rPr>
              <a:t>	</a:t>
            </a:r>
            <a:r>
              <a:rPr lang="fr-FR" sz="2400" dirty="0">
                <a:solidFill>
                  <a:srgbClr val="45CFE1"/>
                </a:solidFill>
              </a:rPr>
              <a:t>Mission d’Assistance à Maîtrise d’Ouvrage (AMO)</a:t>
            </a:r>
          </a:p>
          <a:p>
            <a:r>
              <a:rPr lang="fr-FR" sz="2400" dirty="0">
                <a:solidFill>
                  <a:srgbClr val="45CFE1"/>
                </a:solidFill>
              </a:rPr>
              <a:t>	Retour d’expérience – accompagnement AMO</a:t>
            </a:r>
          </a:p>
          <a:p>
            <a:r>
              <a:rPr lang="fr-FR" sz="2400" dirty="0">
                <a:solidFill>
                  <a:srgbClr val="45CFE1"/>
                </a:solidFill>
              </a:rPr>
              <a:t>	Gain énergétique minimal de 35%</a:t>
            </a:r>
          </a:p>
          <a:p>
            <a:endParaRPr lang="fr-FR" sz="3000" dirty="0">
              <a:solidFill>
                <a:srgbClr val="45CFE1"/>
              </a:solidFill>
            </a:endParaRPr>
          </a:p>
          <a:p>
            <a:endParaRPr lang="fr-FR" sz="3000" dirty="0">
              <a:solidFill>
                <a:srgbClr val="45CFE1"/>
              </a:solidFill>
            </a:endParaRPr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3E317F39-8E76-462C-9EDB-B234B62586CA}"/>
              </a:ext>
            </a:extLst>
          </p:cNvPr>
          <p:cNvSpPr txBox="1">
            <a:spLocks/>
          </p:cNvSpPr>
          <p:nvPr/>
        </p:nvSpPr>
        <p:spPr>
          <a:xfrm>
            <a:off x="0" y="6492874"/>
            <a:ext cx="1089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Alec – métropole bordelaise et Gironde | www.alec-mb33.fr                                                                                                   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45EDBD-005F-4622-9A25-F58A80D84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59" y="6233371"/>
            <a:ext cx="532159" cy="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hlinkClick r:id="rId3" action="ppaction://hlinksldjump"/>
            <a:extLst>
              <a:ext uri="{FF2B5EF4-FFF2-40B4-BE49-F238E27FC236}">
                <a16:creationId xmlns:a16="http://schemas.microsoft.com/office/drawing/2014/main" id="{C5B142AE-6CA2-48C8-9DF8-7CF2091E0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85" y="2818998"/>
            <a:ext cx="1699809" cy="10483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7245" y="707152"/>
            <a:ext cx="91686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Agence Locale de l’Energie et du Climat de la métropole bordelaise et de la Gironde</a:t>
            </a:r>
            <a:br>
              <a:rPr lang="fr-FR" dirty="0"/>
            </a:b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Agence d’ingénierie territoriale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Neutre</a:t>
            </a:r>
            <a:r>
              <a:rPr lang="fr-FR" sz="2000" dirty="0"/>
              <a:t> et </a:t>
            </a:r>
            <a:r>
              <a:rPr lang="fr-FR" sz="2000" b="1" dirty="0"/>
              <a:t>indépendante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4</a:t>
            </a:r>
            <a:r>
              <a:rPr lang="fr-FR" sz="2000" b="1" dirty="0"/>
              <a:t> champs d’intervention</a:t>
            </a:r>
            <a:br>
              <a:rPr lang="fr-FR" dirty="0"/>
            </a:br>
            <a:endParaRPr lang="fr-FR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2455DB25-9FEA-43B8-8733-2FA6ABC48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01" y="1960866"/>
            <a:ext cx="905667" cy="82055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87245" y="20637"/>
            <a:ext cx="10515600" cy="606129"/>
          </a:xfrm>
        </p:spPr>
        <p:txBody>
          <a:bodyPr>
            <a:normAutofit/>
          </a:bodyPr>
          <a:lstStyle/>
          <a:p>
            <a:r>
              <a:rPr lang="fr-FR" sz="3500" dirty="0"/>
              <a:t>La mission copropriété de l’Alec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944879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C6C38-0C39-4F5C-B6EA-6A2F9A039682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6000C043-8291-4023-8989-66910CFDD1A4}"/>
              </a:ext>
            </a:extLst>
          </p:cNvPr>
          <p:cNvSpPr txBox="1">
            <a:spLocks/>
          </p:cNvSpPr>
          <p:nvPr/>
        </p:nvSpPr>
        <p:spPr>
          <a:xfrm>
            <a:off x="-328809" y="2821827"/>
            <a:ext cx="12267061" cy="12635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cs typeface="Arial" pitchFamily="34" charset="0"/>
              </a:rPr>
              <a:t>Rôle</a:t>
            </a:r>
            <a:r>
              <a:rPr lang="fr-FR" sz="2000" dirty="0">
                <a:cs typeface="Arial" pitchFamily="34" charset="0"/>
              </a:rPr>
              <a:t> de la </a:t>
            </a:r>
            <a:r>
              <a:rPr lang="fr-FR" sz="2000" b="1" dirty="0">
                <a:cs typeface="Arial" pitchFamily="34" charset="0"/>
              </a:rPr>
              <a:t>mission Copropriété </a:t>
            </a:r>
            <a:r>
              <a:rPr lang="fr-FR" sz="2000" dirty="0">
                <a:cs typeface="Arial" pitchFamily="34" charset="0"/>
              </a:rPr>
              <a:t>: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>
                <a:cs typeface="Arial" pitchFamily="34" charset="0"/>
              </a:rPr>
              <a:t>     Animer </a:t>
            </a:r>
            <a:r>
              <a:rPr lang="fr-FR" sz="2000" b="1" dirty="0"/>
              <a:t>le volet copropriété </a:t>
            </a:r>
            <a:r>
              <a:rPr lang="fr-FR" sz="2000" dirty="0"/>
              <a:t>de la Plateforme Territoriale de Rénovation Energétique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/>
              <a:t>     </a:t>
            </a:r>
            <a:r>
              <a:rPr lang="fr-FR" sz="2000" b="1" dirty="0"/>
              <a:t>Sensibiliser, informer et conseiller </a:t>
            </a:r>
            <a:r>
              <a:rPr lang="fr-FR" sz="2000" dirty="0"/>
              <a:t>les copropriétés sur le parcours de rénovation énergétique</a:t>
            </a:r>
          </a:p>
        </p:txBody>
      </p:sp>
      <p:pic>
        <p:nvPicPr>
          <p:cNvPr id="35" name="Image 34" descr="Bordeaux_Metropole_logo_positif_horizontal_RVB_01_400px.png">
            <a:extLst>
              <a:ext uri="{FF2B5EF4-FFF2-40B4-BE49-F238E27FC236}">
                <a16:creationId xmlns:a16="http://schemas.microsoft.com/office/drawing/2014/main" id="{81A2A484-1BA4-4034-BB86-3B905118262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9976" y="1959835"/>
            <a:ext cx="1606265" cy="664874"/>
          </a:xfrm>
          <a:prstGeom prst="rect">
            <a:avLst/>
          </a:prstGeom>
        </p:spPr>
      </p:pic>
      <p:pic>
        <p:nvPicPr>
          <p:cNvPr id="38" name="Image 37" descr="europe-155191_640.png">
            <a:extLst>
              <a:ext uri="{FF2B5EF4-FFF2-40B4-BE49-F238E27FC236}">
                <a16:creationId xmlns:a16="http://schemas.microsoft.com/office/drawing/2014/main" id="{B268FDF2-63D8-42E2-9A1E-22C233E9E67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32753" y="2076273"/>
            <a:ext cx="924254" cy="60850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2BD4043-C5C6-4DA1-86F7-7A49EF4ECC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41" y="1357598"/>
            <a:ext cx="1292743" cy="59428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42A7EB6-D622-4164-BA76-F7C4A3F6E6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80" y="1266066"/>
            <a:ext cx="752527" cy="711793"/>
          </a:xfrm>
          <a:prstGeom prst="rect">
            <a:avLst/>
          </a:prstGeom>
        </p:spPr>
      </p:pic>
      <p:pic>
        <p:nvPicPr>
          <p:cNvPr id="45" name="Picture 2" descr="Résultat de recherche d'images pour &quot;logo ademe&quot;">
            <a:extLst>
              <a:ext uri="{FF2B5EF4-FFF2-40B4-BE49-F238E27FC236}">
                <a16:creationId xmlns:a16="http://schemas.microsoft.com/office/drawing/2014/main" id="{40DC43FF-A71C-4A78-871D-E1FB2640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67" y="2033832"/>
            <a:ext cx="604617" cy="71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543A49A0-D353-4FC2-82E6-EDA12BB9710E}"/>
              </a:ext>
            </a:extLst>
          </p:cNvPr>
          <p:cNvSpPr txBox="1">
            <a:spLocks/>
          </p:cNvSpPr>
          <p:nvPr/>
        </p:nvSpPr>
        <p:spPr>
          <a:xfrm>
            <a:off x="0" y="6492874"/>
            <a:ext cx="1089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Alec – métropole bordelaise et Gironde | www.alec-mb33.fr                                                                                                                    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9983075-6C48-4C03-9CCA-480EA99EF00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1144" r="5095" b="50967"/>
          <a:stretch/>
        </p:blipFill>
        <p:spPr>
          <a:xfrm>
            <a:off x="856909" y="4125816"/>
            <a:ext cx="10252077" cy="21686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DBEB37B-77D0-4BD8-8B99-6E03AE6410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09" y="1186968"/>
            <a:ext cx="1229890" cy="8893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101A28-8398-42F7-9DD4-D2BC29500C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59" y="6233371"/>
            <a:ext cx="532159" cy="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1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557A4D-5BD0-4C9D-9A5E-78D7B0DA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4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C28AE48-A3A3-4AAE-A6B8-DBE8052BF63D}"/>
              </a:ext>
            </a:extLst>
          </p:cNvPr>
          <p:cNvSpPr txBox="1">
            <a:spLocks/>
          </p:cNvSpPr>
          <p:nvPr/>
        </p:nvSpPr>
        <p:spPr>
          <a:xfrm>
            <a:off x="187245" y="20637"/>
            <a:ext cx="10515600" cy="606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3B9D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500" b="1" dirty="0"/>
              <a:t>Qu’est-ce que l’ADIL 33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EEA0FB-1FB6-4848-94B2-20FBB74EE163}"/>
              </a:ext>
            </a:extLst>
          </p:cNvPr>
          <p:cNvSpPr txBox="1"/>
          <p:nvPr/>
        </p:nvSpPr>
        <p:spPr>
          <a:xfrm>
            <a:off x="187245" y="897552"/>
            <a:ext cx="117310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Association sans but lucratif, agréée par le Ministère du Logement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équipe de conseillers juristes pour répondre à vos interrogations sur toute question </a:t>
            </a:r>
          </a:p>
          <a:p>
            <a:r>
              <a:rPr lang="fr-FR" sz="2000" dirty="0"/>
              <a:t>      sociale, juridique, financière ou fiscale touchant au logement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information neutre, personnalisée et gratuite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conseils personnalisés…</a:t>
            </a: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     Aux copropriétaires</a:t>
            </a:r>
          </a:p>
          <a:p>
            <a:r>
              <a:rPr lang="fr-FR" sz="2000" dirty="0">
                <a:sym typeface="Wingdings" panose="05000000000000000000" pitchFamily="2" charset="2"/>
              </a:rPr>
              <a:t>       	Règlement de copropriété, rôle du syndic/du conseil syndical, assemblée générale, règles de majorité,    	charges, travaux, subventions mobilisables, gestion locative pour les bailleurs…</a:t>
            </a:r>
          </a:p>
          <a:p>
            <a:endParaRPr lang="fr-FR" sz="1000" dirty="0">
              <a:sym typeface="Wingdings" panose="05000000000000000000" pitchFamily="2" charset="2"/>
            </a:endParaRP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     Aux futurs copropriétaires</a:t>
            </a:r>
          </a:p>
          <a:p>
            <a:r>
              <a:rPr lang="fr-FR" sz="2000" dirty="0">
                <a:sym typeface="Wingdings" panose="05000000000000000000" pitchFamily="2" charset="2"/>
              </a:rPr>
              <a:t>	Etude de faisabilité financière de leur projet, information sur le contexte juridique général de la 	copropriété</a:t>
            </a:r>
          </a:p>
          <a:p>
            <a:endParaRPr lang="fr-FR" sz="1000" dirty="0">
              <a:sym typeface="Wingdings" panose="05000000000000000000" pitchFamily="2" charset="2"/>
            </a:endParaRP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     Aux partenaires</a:t>
            </a:r>
          </a:p>
          <a:p>
            <a:r>
              <a:rPr lang="fr-FR" sz="2000" dirty="0">
                <a:sym typeface="Wingdings" panose="05000000000000000000" pitchFamily="2" charset="2"/>
              </a:rPr>
              <a:t>	Professionnels de l’immobilier, mairies, communautés de communes, opérateurs Anah…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BFE48-C938-43D5-8C01-2ED32A7BA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822" y="702842"/>
            <a:ext cx="1356045" cy="1502517"/>
          </a:xfrm>
          <a:prstGeom prst="rect">
            <a:avLst/>
          </a:prstGeom>
        </p:spPr>
      </p:pic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169E074A-9A88-4D9B-B968-965A6002201A}"/>
              </a:ext>
            </a:extLst>
          </p:cNvPr>
          <p:cNvSpPr txBox="1">
            <a:spLocks/>
          </p:cNvSpPr>
          <p:nvPr/>
        </p:nvSpPr>
        <p:spPr>
          <a:xfrm>
            <a:off x="0" y="6492874"/>
            <a:ext cx="1089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Alec – métropole bordelaise et Gironde | www.alec-mb33.fr                                                                                                                   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9340B7-A57E-4E6A-AC76-72051F14D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59" y="6233371"/>
            <a:ext cx="532159" cy="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5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6CD83BC-D0AD-4B8E-82FC-6E69D4B015F5}"/>
              </a:ext>
            </a:extLst>
          </p:cNvPr>
          <p:cNvSpPr txBox="1">
            <a:spLocks/>
          </p:cNvSpPr>
          <p:nvPr/>
        </p:nvSpPr>
        <p:spPr>
          <a:xfrm>
            <a:off x="187245" y="20637"/>
            <a:ext cx="10515600" cy="606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3B9D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500" b="1" dirty="0" err="1"/>
              <a:t>MaPrimeRénov</a:t>
            </a:r>
            <a:r>
              <a:rPr lang="fr-FR" sz="3500" b="1" dirty="0"/>
              <a:t>’ (MPR) Copropriété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46A4C6-F89B-497E-9585-4012E7905146}"/>
              </a:ext>
            </a:extLst>
          </p:cNvPr>
          <p:cNvSpPr txBox="1"/>
          <p:nvPr/>
        </p:nvSpPr>
        <p:spPr>
          <a:xfrm>
            <a:off x="230486" y="2305615"/>
            <a:ext cx="11731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aide pour le syndicat de copropriété et une aide individuelle sous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Pour les travaux sur les parties communes ou sur les parties privatives (travaux d’intérêt collectif)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bonus pour les travaux les plus ambitieux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 accompagnement obligatoire par une Assistance à Maîtrise d’Ouvrage (AMO)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9EBE559C-7A8A-4B6D-989A-EC37097B5E39}"/>
              </a:ext>
            </a:extLst>
          </p:cNvPr>
          <p:cNvSpPr txBox="1">
            <a:spLocks/>
          </p:cNvSpPr>
          <p:nvPr/>
        </p:nvSpPr>
        <p:spPr>
          <a:xfrm>
            <a:off x="0" y="6492874"/>
            <a:ext cx="1089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Alec – métropole bordelaise et Gironde | www.alec-mb33.fr                                                                                                                   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92B249-B9C8-4E97-A879-59CD3D977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822" y="702842"/>
            <a:ext cx="1356045" cy="15025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A0A095-78E9-4CB3-96C2-EF778F05B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59" y="6233371"/>
            <a:ext cx="532159" cy="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6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E371DE-E145-48EA-B25D-C93D6C1A5842}"/>
              </a:ext>
            </a:extLst>
          </p:cNvPr>
          <p:cNvSpPr txBox="1"/>
          <p:nvPr/>
        </p:nvSpPr>
        <p:spPr>
          <a:xfrm>
            <a:off x="302946" y="816196"/>
            <a:ext cx="6076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Rappel, parmi les critères d’éligibilité à MPR Copropriété :</a:t>
            </a:r>
          </a:p>
          <a:p>
            <a:endParaRPr lang="fr-FR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2"/>
                </a:solidFill>
              </a:rPr>
              <a:t>Recours à une 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Gain énergétique minimal de 35%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7C1031-856D-4508-8628-C1573DA119C5}"/>
              </a:ext>
            </a:extLst>
          </p:cNvPr>
          <p:cNvSpPr txBox="1"/>
          <p:nvPr/>
        </p:nvSpPr>
        <p:spPr>
          <a:xfrm>
            <a:off x="6263421" y="1550460"/>
            <a:ext cx="5464270" cy="369332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Aide à l’AMO </a:t>
            </a:r>
            <a:r>
              <a:rPr lang="fr-FR" dirty="0"/>
              <a:t>: 30% du montant HT (plafonné à 600€/lgt)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304D482-BB74-4C67-B9CD-57020215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45" y="20637"/>
            <a:ext cx="10515600" cy="606129"/>
          </a:xfrm>
        </p:spPr>
        <p:txBody>
          <a:bodyPr>
            <a:normAutofit/>
          </a:bodyPr>
          <a:lstStyle/>
          <a:p>
            <a:r>
              <a:rPr lang="fr-FR" sz="3500" dirty="0"/>
              <a:t>Mission d’Assistance à Maîtrise d’Ouvrage (AMO)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E095C6-346F-4905-B05E-1A254295E68F}"/>
              </a:ext>
            </a:extLst>
          </p:cNvPr>
          <p:cNvSpPr txBox="1"/>
          <p:nvPr/>
        </p:nvSpPr>
        <p:spPr>
          <a:xfrm>
            <a:off x="302946" y="2263537"/>
            <a:ext cx="8946561" cy="341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La mission d’AMO comprend notamment les éléments suivants :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Accompagnement technique </a:t>
            </a:r>
            <a:r>
              <a:rPr lang="fr-FR" dirty="0">
                <a:sym typeface="Wingdings" panose="05000000000000000000" pitchFamily="2" charset="2"/>
              </a:rPr>
              <a:t>: accompagnement et conseil dans l’élaboration d’un projet de travaux cohérent ; accompagnement au suivi des travaux</a:t>
            </a:r>
          </a:p>
          <a:p>
            <a:pPr algn="just">
              <a:lnSpc>
                <a:spcPct val="150000"/>
              </a:lnSpc>
            </a:pPr>
            <a:endParaRPr lang="fr-FR" sz="10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Accompagnement social </a:t>
            </a:r>
            <a:r>
              <a:rPr lang="fr-FR" dirty="0">
                <a:sym typeface="Wingdings" panose="05000000000000000000" pitchFamily="2" charset="2"/>
              </a:rPr>
              <a:t>: établissement d’une enquête sociale </a:t>
            </a:r>
          </a:p>
          <a:p>
            <a:pPr algn="just">
              <a:lnSpc>
                <a:spcPct val="150000"/>
              </a:lnSpc>
            </a:pPr>
            <a:endParaRPr lang="fr-FR" sz="10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Accompagnement financier </a:t>
            </a:r>
            <a:r>
              <a:rPr lang="fr-FR" dirty="0">
                <a:sym typeface="Wingdings" panose="05000000000000000000" pitchFamily="2" charset="2"/>
              </a:rPr>
              <a:t>: accompagnement au montage du plan de financement, des dossiers de demandes d’aides, de paiement d’acomptes et de soldes des subventions, à l’obtention des financements complémentaires…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DCB166-F3A3-4325-9514-99C2A277C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53" y="3077978"/>
            <a:ext cx="2629708" cy="1783271"/>
          </a:xfrm>
          <a:prstGeom prst="rect">
            <a:avLst/>
          </a:prstGeom>
          <a:ln w="6350">
            <a:solidFill>
              <a:schemeClr val="accent2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72C7251-BA9D-4F2E-994E-DFB966193903}"/>
              </a:ext>
            </a:extLst>
          </p:cNvPr>
          <p:cNvSpPr txBox="1"/>
          <p:nvPr/>
        </p:nvSpPr>
        <p:spPr>
          <a:xfrm>
            <a:off x="11687012" y="4719492"/>
            <a:ext cx="10099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/>
              <a:t>pixabay</a:t>
            </a:r>
            <a:endParaRPr lang="fr-FR" sz="700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6E1C157C-8914-4515-979E-86C90D329292}"/>
              </a:ext>
            </a:extLst>
          </p:cNvPr>
          <p:cNvSpPr txBox="1">
            <a:spLocks/>
          </p:cNvSpPr>
          <p:nvPr/>
        </p:nvSpPr>
        <p:spPr>
          <a:xfrm>
            <a:off x="0" y="6502205"/>
            <a:ext cx="1089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Alec – métropole bordelaise et Gironde | www.alec-mb33.fr                                                                                                                   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DDD5A9-7D87-4729-B28E-B8D292407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59" y="6233371"/>
            <a:ext cx="532159" cy="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5922B4-B18D-4F5C-AF46-98DA65EB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F6A972-F0D3-4E72-8165-6013D8CB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7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4180D5C-CFA0-44C7-B1DC-86A65342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45" y="20637"/>
            <a:ext cx="10515600" cy="606129"/>
          </a:xfrm>
        </p:spPr>
        <p:txBody>
          <a:bodyPr>
            <a:normAutofit fontScale="90000"/>
          </a:bodyPr>
          <a:lstStyle/>
          <a:p>
            <a:r>
              <a:rPr lang="fr-FR" sz="3500" dirty="0"/>
              <a:t>Retour d’expérience – accompagnement AMO </a:t>
            </a:r>
            <a:r>
              <a:rPr lang="fr-FR" sz="2000" dirty="0"/>
              <a:t>(copropriété de 30 lgt)</a:t>
            </a:r>
            <a:endParaRPr lang="fr-FR" sz="3500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DC4FBD2A-4A62-4618-917D-1FC0D45BA922}"/>
              </a:ext>
            </a:extLst>
          </p:cNvPr>
          <p:cNvSpPr txBox="1">
            <a:spLocks/>
          </p:cNvSpPr>
          <p:nvPr/>
        </p:nvSpPr>
        <p:spPr>
          <a:xfrm>
            <a:off x="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Alec – métropole bordelaise et Gironde | www.alec-mb33.fr 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D4A85393-C88D-4A86-AAC6-7FAD44160E2D}"/>
              </a:ext>
            </a:extLst>
          </p:cNvPr>
          <p:cNvSpPr txBox="1">
            <a:spLocks/>
          </p:cNvSpPr>
          <p:nvPr/>
        </p:nvSpPr>
        <p:spPr>
          <a:xfrm>
            <a:off x="944879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C6C38-0C39-4F5C-B6EA-6A2F9A03968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0E2AFCB-922B-4411-B04D-51EF8A425D57}"/>
              </a:ext>
            </a:extLst>
          </p:cNvPr>
          <p:cNvSpPr txBox="1"/>
          <p:nvPr/>
        </p:nvSpPr>
        <p:spPr>
          <a:xfrm>
            <a:off x="95395" y="1950923"/>
            <a:ext cx="7138118" cy="255454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                         Accompagnement de l’AMO en phase conception</a:t>
            </a:r>
          </a:p>
          <a:p>
            <a:endParaRPr lang="fr-FR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/>
                </a:solidFill>
              </a:rPr>
              <a:t>Technique </a:t>
            </a:r>
            <a:r>
              <a:rPr lang="fr-FR" dirty="0"/>
              <a:t>: validation et présentation du projet de travaux au syndic et aux copropriétaires</a:t>
            </a:r>
          </a:p>
          <a:p>
            <a:endParaRPr lang="fr-FR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/>
                </a:solidFill>
              </a:rPr>
              <a:t>Social </a:t>
            </a:r>
            <a:r>
              <a:rPr lang="fr-FR" dirty="0"/>
              <a:t>: enquête relative aux revenus des foyers, rencontres avec les copropriétaires afin d’apporter des réponses personnalisées</a:t>
            </a:r>
          </a:p>
          <a:p>
            <a:endParaRPr lang="fr-FR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/>
                </a:solidFill>
              </a:rPr>
              <a:t>Financier </a:t>
            </a:r>
            <a:r>
              <a:rPr lang="fr-FR" dirty="0"/>
              <a:t>: communication aux copropriétaires d’un plan de financement clair, corrections apportées selon les évolutions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55FFC07-F711-4854-B53F-9CE7A531251A}"/>
              </a:ext>
            </a:extLst>
          </p:cNvPr>
          <p:cNvSpPr txBox="1"/>
          <p:nvPr/>
        </p:nvSpPr>
        <p:spPr>
          <a:xfrm>
            <a:off x="7660748" y="4232468"/>
            <a:ext cx="4455848" cy="193899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	Plan de financement</a:t>
            </a:r>
          </a:p>
          <a:p>
            <a:endParaRPr lang="fr-FR" sz="1400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fr-FR" dirty="0"/>
              <a:t>Coût mission AMO en phase conception  	</a:t>
            </a:r>
            <a:r>
              <a:rPr lang="fr-FR" b="1" dirty="0"/>
              <a:t>11 232 € TTC </a:t>
            </a:r>
            <a:r>
              <a:rPr lang="fr-FR" dirty="0"/>
              <a:t>(soit 374 €/lgt)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fr-FR" sz="1200" dirty="0"/>
          </a:p>
          <a:p>
            <a:endParaRPr lang="fr-FR" sz="4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dirty="0"/>
              <a:t>Aides financières en cours d’instruction :</a:t>
            </a:r>
          </a:p>
          <a:p>
            <a:r>
              <a:rPr lang="fr-FR" dirty="0"/>
              <a:t>Aide </a:t>
            </a:r>
            <a:r>
              <a:rPr lang="fr-FR" dirty="0" err="1"/>
              <a:t>MaRénov</a:t>
            </a:r>
            <a:r>
              <a:rPr lang="fr-FR" dirty="0"/>
              <a:t> de BM : </a:t>
            </a:r>
            <a:r>
              <a:rPr lang="fr-FR" b="1" dirty="0"/>
              <a:t>30% du montant HT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CB7CC5C-D8CD-47F8-9E0D-34C54C9FCF71}"/>
              </a:ext>
            </a:extLst>
          </p:cNvPr>
          <p:cNvGrpSpPr/>
          <p:nvPr/>
        </p:nvGrpSpPr>
        <p:grpSpPr>
          <a:xfrm>
            <a:off x="301861" y="756403"/>
            <a:ext cx="11588277" cy="947240"/>
            <a:chOff x="327912" y="3717912"/>
            <a:chExt cx="11588277" cy="984172"/>
          </a:xfrm>
        </p:grpSpPr>
        <p:sp>
          <p:nvSpPr>
            <p:cNvPr id="33" name="Chevron 10">
              <a:extLst>
                <a:ext uri="{FF2B5EF4-FFF2-40B4-BE49-F238E27FC236}">
                  <a16:creationId xmlns:a16="http://schemas.microsoft.com/office/drawing/2014/main" id="{70EE7DE8-400E-4D29-AAE6-E443B434EED4}"/>
                </a:ext>
              </a:extLst>
            </p:cNvPr>
            <p:cNvSpPr/>
            <p:nvPr/>
          </p:nvSpPr>
          <p:spPr>
            <a:xfrm>
              <a:off x="327912" y="3758615"/>
              <a:ext cx="2613654" cy="94346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4DDB648-DDE5-4456-A903-12D1EA097619}"/>
                </a:ext>
              </a:extLst>
            </p:cNvPr>
            <p:cNvSpPr txBox="1"/>
            <p:nvPr/>
          </p:nvSpPr>
          <p:spPr>
            <a:xfrm>
              <a:off x="668448" y="3751124"/>
              <a:ext cx="2522482" cy="879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dirty="0"/>
                <a:t>                </a:t>
              </a:r>
              <a:r>
                <a:rPr lang="fr-FR" sz="1700" b="1" dirty="0"/>
                <a:t>2017</a:t>
              </a:r>
              <a:endParaRPr lang="fr-FR" sz="1700" dirty="0"/>
            </a:p>
            <a:p>
              <a:r>
                <a:rPr lang="fr-FR" sz="1700" dirty="0"/>
                <a:t>        </a:t>
              </a:r>
              <a:r>
                <a:rPr lang="fr-FR" sz="1500" dirty="0"/>
                <a:t>Contacts ALEC Inscription </a:t>
              </a:r>
              <a:r>
                <a:rPr lang="fr-FR" sz="1500" dirty="0" err="1"/>
                <a:t>CoachCopro</a:t>
              </a:r>
              <a:endParaRPr lang="fr-FR" sz="1500" dirty="0"/>
            </a:p>
          </p:txBody>
        </p:sp>
        <p:sp>
          <p:nvSpPr>
            <p:cNvPr id="35" name="Chevron 15">
              <a:extLst>
                <a:ext uri="{FF2B5EF4-FFF2-40B4-BE49-F238E27FC236}">
                  <a16:creationId xmlns:a16="http://schemas.microsoft.com/office/drawing/2014/main" id="{013423AA-4EB9-4BA2-9077-724D700AE195}"/>
                </a:ext>
              </a:extLst>
            </p:cNvPr>
            <p:cNvSpPr/>
            <p:nvPr/>
          </p:nvSpPr>
          <p:spPr>
            <a:xfrm>
              <a:off x="2623342" y="3754094"/>
              <a:ext cx="2522483" cy="94044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46FB2A8-928B-43E8-BFA7-EA48DD11EDD8}"/>
                </a:ext>
              </a:extLst>
            </p:cNvPr>
            <p:cNvSpPr txBox="1"/>
            <p:nvPr/>
          </p:nvSpPr>
          <p:spPr>
            <a:xfrm>
              <a:off x="2981493" y="3717912"/>
              <a:ext cx="2522482" cy="91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dirty="0"/>
                <a:t>         </a:t>
              </a:r>
              <a:r>
                <a:rPr lang="fr-FR" sz="1700" b="1" dirty="0"/>
                <a:t>AG 2018</a:t>
              </a:r>
              <a:r>
                <a:rPr lang="fr-FR" sz="1700" dirty="0"/>
                <a:t> </a:t>
              </a:r>
            </a:p>
            <a:p>
              <a:r>
                <a:rPr lang="fr-FR" sz="1700" dirty="0"/>
                <a:t>    DTG avec audit </a:t>
              </a:r>
            </a:p>
            <a:p>
              <a:r>
                <a:rPr lang="fr-FR" sz="1700" dirty="0"/>
                <a:t>  énergétique voté</a:t>
              </a:r>
            </a:p>
          </p:txBody>
        </p:sp>
        <p:sp>
          <p:nvSpPr>
            <p:cNvPr id="37" name="Chevron 17">
              <a:extLst>
                <a:ext uri="{FF2B5EF4-FFF2-40B4-BE49-F238E27FC236}">
                  <a16:creationId xmlns:a16="http://schemas.microsoft.com/office/drawing/2014/main" id="{27280455-3283-47D2-82E8-1718A7F45A56}"/>
                </a:ext>
              </a:extLst>
            </p:cNvPr>
            <p:cNvSpPr/>
            <p:nvPr/>
          </p:nvSpPr>
          <p:spPr>
            <a:xfrm>
              <a:off x="4828517" y="3754094"/>
              <a:ext cx="2518527" cy="94799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2500489-0AAA-482F-9283-E5C16FBDE7DF}"/>
                </a:ext>
              </a:extLst>
            </p:cNvPr>
            <p:cNvSpPr txBox="1"/>
            <p:nvPr/>
          </p:nvSpPr>
          <p:spPr>
            <a:xfrm>
              <a:off x="5254611" y="3826763"/>
              <a:ext cx="2522482" cy="75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dirty="0"/>
                <a:t>       </a:t>
              </a:r>
              <a:r>
                <a:rPr lang="fr-FR" sz="1700" b="1" dirty="0"/>
                <a:t>AG 2019 </a:t>
              </a:r>
            </a:p>
            <a:p>
              <a:r>
                <a:rPr lang="fr-FR" sz="1700" dirty="0"/>
                <a:t>Mission AMO votée</a:t>
              </a:r>
            </a:p>
          </p:txBody>
        </p:sp>
        <p:sp>
          <p:nvSpPr>
            <p:cNvPr id="39" name="Chevron 20">
              <a:extLst>
                <a:ext uri="{FF2B5EF4-FFF2-40B4-BE49-F238E27FC236}">
                  <a16:creationId xmlns:a16="http://schemas.microsoft.com/office/drawing/2014/main" id="{3A14DC46-0015-471B-A656-239C6A8A8075}"/>
                </a:ext>
              </a:extLst>
            </p:cNvPr>
            <p:cNvSpPr/>
            <p:nvPr/>
          </p:nvSpPr>
          <p:spPr>
            <a:xfrm>
              <a:off x="7049533" y="3751124"/>
              <a:ext cx="2478802" cy="937849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C318AAD4-C9CF-42DD-AE2E-DDA61FC49076}"/>
                </a:ext>
              </a:extLst>
            </p:cNvPr>
            <p:cNvSpPr txBox="1"/>
            <p:nvPr/>
          </p:nvSpPr>
          <p:spPr>
            <a:xfrm>
              <a:off x="7096565" y="3808362"/>
              <a:ext cx="2522482" cy="63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dirty="0"/>
                <a:t>                  </a:t>
              </a:r>
              <a:r>
                <a:rPr lang="fr-FR" sz="1700" b="1" dirty="0"/>
                <a:t>2020 </a:t>
              </a:r>
            </a:p>
            <a:p>
              <a:r>
                <a:rPr lang="fr-FR" sz="1700" dirty="0"/>
                <a:t>       Conception du projet</a:t>
              </a:r>
            </a:p>
          </p:txBody>
        </p:sp>
        <p:sp>
          <p:nvSpPr>
            <p:cNvPr id="41" name="Chevron 22">
              <a:extLst>
                <a:ext uri="{FF2B5EF4-FFF2-40B4-BE49-F238E27FC236}">
                  <a16:creationId xmlns:a16="http://schemas.microsoft.com/office/drawing/2014/main" id="{D8B4DF18-CB5B-4219-8E0A-7C065D3EE404}"/>
                </a:ext>
              </a:extLst>
            </p:cNvPr>
            <p:cNvSpPr/>
            <p:nvPr/>
          </p:nvSpPr>
          <p:spPr>
            <a:xfrm>
              <a:off x="9230824" y="3761267"/>
              <a:ext cx="2584156" cy="94081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29D899D-9728-42ED-A962-46DF7A5D3918}"/>
                </a:ext>
              </a:extLst>
            </p:cNvPr>
            <p:cNvSpPr txBox="1"/>
            <p:nvPr/>
          </p:nvSpPr>
          <p:spPr>
            <a:xfrm>
              <a:off x="9393707" y="3822951"/>
              <a:ext cx="2522482" cy="75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dirty="0"/>
                <a:t>        </a:t>
              </a:r>
              <a:r>
                <a:rPr lang="fr-FR" sz="1700" b="1" dirty="0">
                  <a:solidFill>
                    <a:schemeClr val="bg1"/>
                  </a:solidFill>
                </a:rPr>
                <a:t>AG 2021 à venir </a:t>
              </a:r>
            </a:p>
            <a:p>
              <a:r>
                <a:rPr lang="fr-FR" sz="1700" dirty="0"/>
                <a:t>           </a:t>
              </a:r>
              <a:r>
                <a:rPr lang="fr-FR" sz="1700" dirty="0">
                  <a:solidFill>
                    <a:schemeClr val="bg1"/>
                  </a:solidFill>
                </a:rPr>
                <a:t>Vote travaux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2DC5E69C-974F-4B63-947B-AA4C528D0568}"/>
              </a:ext>
            </a:extLst>
          </p:cNvPr>
          <p:cNvSpPr txBox="1"/>
          <p:nvPr/>
        </p:nvSpPr>
        <p:spPr>
          <a:xfrm>
            <a:off x="572455" y="4741907"/>
            <a:ext cx="6451027" cy="1107996"/>
          </a:xfrm>
          <a:prstGeom prst="rect">
            <a:avLst/>
          </a:prstGeom>
          <a:solidFill>
            <a:srgbClr val="EF8B4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 </a:t>
            </a:r>
            <a:r>
              <a:rPr lang="fr-FR" sz="2000" b="1" i="1" dirty="0">
                <a:solidFill>
                  <a:schemeClr val="bg1"/>
                </a:solidFill>
              </a:rPr>
              <a:t>« l’AMO a facilité la communication entre les parties concernées… a apporté la sécurité et la sérénité… »</a:t>
            </a:r>
          </a:p>
          <a:p>
            <a:pPr algn="ctr"/>
            <a:endParaRPr lang="fr-FR" sz="800" i="1" dirty="0">
              <a:solidFill>
                <a:schemeClr val="bg1"/>
              </a:solidFill>
            </a:endParaRPr>
          </a:p>
          <a:p>
            <a:r>
              <a:rPr lang="fr-FR" dirty="0">
                <a:sym typeface="Wingdings" panose="05000000000000000000" pitchFamily="2" charset="2"/>
              </a:rPr>
              <a:t>                </a:t>
            </a:r>
            <a:r>
              <a:rPr lang="fr-FR" dirty="0"/>
              <a:t>Retour d’expérience intégral sur </a:t>
            </a:r>
            <a:r>
              <a:rPr lang="fr-FR" b="1" dirty="0" err="1">
                <a:hlinkClick r:id="rId3"/>
              </a:rPr>
              <a:t>CoachCopro</a:t>
            </a:r>
            <a:endParaRPr lang="fr-FR" b="1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935A9B93-767D-47C2-AB0B-88D3FF9A4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407" y="1950923"/>
            <a:ext cx="2759754" cy="2268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FD90B883-E36C-4205-BB89-0B999079077D}"/>
              </a:ext>
            </a:extLst>
          </p:cNvPr>
          <p:cNvSpPr txBox="1"/>
          <p:nvPr/>
        </p:nvSpPr>
        <p:spPr>
          <a:xfrm>
            <a:off x="10291534" y="4017014"/>
            <a:ext cx="674725" cy="20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/>
              <a:t>Googlemaps</a:t>
            </a:r>
            <a:endParaRPr lang="fr-FR" sz="7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FDFF147-0D44-435E-90A4-CBE00B557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59" y="6233371"/>
            <a:ext cx="532159" cy="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8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E371DE-E145-48EA-B25D-C93D6C1A5842}"/>
              </a:ext>
            </a:extLst>
          </p:cNvPr>
          <p:cNvSpPr txBox="1"/>
          <p:nvPr/>
        </p:nvSpPr>
        <p:spPr>
          <a:xfrm>
            <a:off x="302946" y="816196"/>
            <a:ext cx="6076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Rappel, parmi les critères d’éligibilité à MPR Copropriété :</a:t>
            </a:r>
          </a:p>
          <a:p>
            <a:endParaRPr lang="fr-FR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Recours à une 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2"/>
                </a:solidFill>
              </a:rPr>
              <a:t>Gain énergétique minimal de 35%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304D482-BB74-4C67-B9CD-57020215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45" y="20637"/>
            <a:ext cx="10515600" cy="606129"/>
          </a:xfrm>
        </p:spPr>
        <p:txBody>
          <a:bodyPr>
            <a:normAutofit/>
          </a:bodyPr>
          <a:lstStyle/>
          <a:p>
            <a:r>
              <a:rPr lang="fr-FR" sz="3500" dirty="0"/>
              <a:t>Gain énergétique minimal de 35%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E095C6-346F-4905-B05E-1A254295E68F}"/>
              </a:ext>
            </a:extLst>
          </p:cNvPr>
          <p:cNvSpPr txBox="1"/>
          <p:nvPr/>
        </p:nvSpPr>
        <p:spPr>
          <a:xfrm>
            <a:off x="187245" y="2502706"/>
            <a:ext cx="11424745" cy="346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ym typeface="Wingdings" panose="05000000000000000000" pitchFamily="2" charset="2"/>
              </a:rPr>
              <a:t>Evaluation énergétique </a:t>
            </a:r>
            <a:r>
              <a:rPr lang="fr-FR" dirty="0">
                <a:sym typeface="Wingdings" panose="05000000000000000000" pitchFamily="2" charset="2"/>
              </a:rPr>
              <a:t>à réaliser* pour chaque bâtiment non mitoyen où des travaux de rénovation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ym typeface="Wingdings" panose="05000000000000000000" pitchFamily="2" charset="2"/>
              </a:rPr>
              <a:t>énergétique doivent être financés par MPR Copropriété </a:t>
            </a:r>
          </a:p>
          <a:p>
            <a:pPr algn="just">
              <a:lnSpc>
                <a:spcPct val="150000"/>
              </a:lnSpc>
            </a:pPr>
            <a:r>
              <a:rPr lang="fr-FR" sz="1200" i="1" dirty="0">
                <a:sym typeface="Wingdings" panose="05000000000000000000" pitchFamily="2" charset="2"/>
              </a:rPr>
              <a:t>(Possibilité d’utiliser une évaluation énergétique déjà disponible si absence de travaux significatifs effectués depuis sa date de réalisation)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sym typeface="Wingdings" panose="05000000000000000000" pitchFamily="2" charset="2"/>
              </a:rPr>
              <a:t>2 primes </a:t>
            </a:r>
            <a:r>
              <a:rPr lang="fr-FR" dirty="0">
                <a:sym typeface="Wingdings" panose="05000000000000000000" pitchFamily="2" charset="2"/>
              </a:rPr>
              <a:t>forfaitaires accordées sur la base de ces évaluations 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sym typeface="Wingdings" panose="05000000000000000000" pitchFamily="2" charset="2"/>
              </a:rPr>
              <a:t>Travaux subventionnables </a:t>
            </a:r>
            <a:r>
              <a:rPr lang="fr-FR" dirty="0">
                <a:sym typeface="Wingdings" panose="05000000000000000000" pitchFamily="2" charset="2"/>
              </a:rPr>
              <a:t>: travaux de rénovation énergétique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ym typeface="Wingdings" panose="05000000000000000000" pitchFamily="2" charset="2"/>
              </a:rPr>
              <a:t> (y compris les travaux d’intérêt collectif en parties privatives)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ym typeface="Wingdings" panose="05000000000000000000" pitchFamily="2" charset="2"/>
              </a:rPr>
              <a:t>+ travaux induits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934D4C4-54C9-4C19-831D-89B413128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81490"/>
              </p:ext>
            </p:extLst>
          </p:nvPr>
        </p:nvGraphicFramePr>
        <p:xfrm>
          <a:off x="6629016" y="4509712"/>
          <a:ext cx="5288652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6619">
                  <a:extLst>
                    <a:ext uri="{9D8B030D-6E8A-4147-A177-3AD203B41FA5}">
                      <a16:colId xmlns:a16="http://schemas.microsoft.com/office/drawing/2014/main" val="2318919816"/>
                    </a:ext>
                  </a:extLst>
                </a:gridCol>
                <a:gridCol w="3292033">
                  <a:extLst>
                    <a:ext uri="{9D8B030D-6E8A-4147-A177-3AD203B41FA5}">
                      <a16:colId xmlns:a16="http://schemas.microsoft.com/office/drawing/2014/main" val="3505829460"/>
                    </a:ext>
                  </a:extLst>
                </a:gridCol>
              </a:tblGrid>
              <a:tr h="56850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Prime « Sortie passoire thermique »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 Etiquette av. travaux : F ou 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 Etiquette </a:t>
                      </a:r>
                      <a:r>
                        <a:rPr lang="fr-FR" sz="1400" dirty="0" err="1"/>
                        <a:t>ap</a:t>
                      </a:r>
                      <a:r>
                        <a:rPr lang="fr-FR" sz="1400" dirty="0"/>
                        <a:t>. travaux : à minima E                      </a:t>
                      </a:r>
                      <a:r>
                        <a:rPr lang="fr-FR" sz="1600" b="1" dirty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500€/lgt</a:t>
                      </a:r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679627"/>
                  </a:ext>
                </a:extLst>
              </a:tr>
              <a:tr h="62094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Prime « Basse consommation »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 Etiquette av. travaux : entre G et 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 Etiquette </a:t>
                      </a:r>
                      <a:r>
                        <a:rPr lang="fr-FR" sz="1400" dirty="0" err="1"/>
                        <a:t>ap</a:t>
                      </a:r>
                      <a:r>
                        <a:rPr lang="fr-FR" sz="1400" dirty="0"/>
                        <a:t>. travaux : A ou B                                     </a:t>
                      </a:r>
                      <a:r>
                        <a:rPr lang="fr-FR" sz="1600" b="1" dirty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500€/lgt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76948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6997400D-5C04-4B7B-8186-043FDE93D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84" y="1634370"/>
            <a:ext cx="2253321" cy="224716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0D88CD2-F7A6-460D-8C63-1E37F7300DA4}"/>
              </a:ext>
            </a:extLst>
          </p:cNvPr>
          <p:cNvSpPr txBox="1"/>
          <p:nvPr/>
        </p:nvSpPr>
        <p:spPr>
          <a:xfrm>
            <a:off x="11315112" y="3543834"/>
            <a:ext cx="10099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/>
              <a:t>CoachCopro</a:t>
            </a:r>
            <a:endParaRPr lang="fr-FR" sz="700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502F3042-778C-44FB-BFB7-AB0E89FC79C3}"/>
              </a:ext>
            </a:extLst>
          </p:cNvPr>
          <p:cNvSpPr txBox="1">
            <a:spLocks/>
          </p:cNvSpPr>
          <p:nvPr/>
        </p:nvSpPr>
        <p:spPr>
          <a:xfrm>
            <a:off x="0" y="6492874"/>
            <a:ext cx="1089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Alec – métropole bordelaise et Gironde | www.alec-mb33.fr                                                                                                                   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2278B73-115F-4677-85E2-81AED6AEB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59" y="6233371"/>
            <a:ext cx="532159" cy="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 descr="Sigle- 2.png">
            <a:extLst>
              <a:ext uri="{FF2B5EF4-FFF2-40B4-BE49-F238E27FC236}">
                <a16:creationId xmlns:a16="http://schemas.microsoft.com/office/drawing/2014/main" id="{A6B05D32-04CC-4531-936E-F7EEB8A8D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618" y="470074"/>
            <a:ext cx="4867570" cy="4974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8C052F-4178-49D0-9890-5A8EA21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6C38-0C39-4F5C-B6EA-6A2F9A039682}" type="slidenum">
              <a:rPr lang="fr-FR" smtClean="0"/>
              <a:t>9</a:t>
            </a:fld>
            <a:endParaRPr lang="fr-FR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CBA04A3D-E944-419B-AC64-009955CCA232}"/>
              </a:ext>
            </a:extLst>
          </p:cNvPr>
          <p:cNvSpPr txBox="1">
            <a:spLocks/>
          </p:cNvSpPr>
          <p:nvPr/>
        </p:nvSpPr>
        <p:spPr>
          <a:xfrm>
            <a:off x="944879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C6C38-0C39-4F5C-B6EA-6A2F9A039682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78F7C9E-5D40-4AFA-BA8A-292E03D04498}"/>
              </a:ext>
            </a:extLst>
          </p:cNvPr>
          <p:cNvGrpSpPr/>
          <p:nvPr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04A016-C68F-4611-B396-D0DE2FF36D80}"/>
                </a:ext>
              </a:extLst>
            </p:cNvPr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FFA425-1286-446C-B270-5C8442938DE5}"/>
                </a:ext>
              </a:extLst>
            </p:cNvPr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0045EA-8DB0-44DC-820F-DEFC9AF4A49C}"/>
                </a:ext>
              </a:extLst>
            </p:cNvPr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1D109707-6B3C-4206-BC01-262816623F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37752" r="31100" b="37751"/>
          <a:stretch/>
        </p:blipFill>
        <p:spPr>
          <a:xfrm>
            <a:off x="785233" y="636135"/>
            <a:ext cx="2820015" cy="1240806"/>
          </a:xfrm>
          <a:prstGeom prst="rect">
            <a:avLst/>
          </a:prstGeom>
        </p:spPr>
      </p:pic>
      <p:sp>
        <p:nvSpPr>
          <p:cNvPr id="34" name="Espace réservé du pied de page 2">
            <a:extLst>
              <a:ext uri="{FF2B5EF4-FFF2-40B4-BE49-F238E27FC236}">
                <a16:creationId xmlns:a16="http://schemas.microsoft.com/office/drawing/2014/main" id="{C7441EB0-FE43-4789-8782-0333E6DF1F0F}"/>
              </a:ext>
            </a:extLst>
          </p:cNvPr>
          <p:cNvSpPr txBox="1">
            <a:spLocks/>
          </p:cNvSpPr>
          <p:nvPr/>
        </p:nvSpPr>
        <p:spPr>
          <a:xfrm>
            <a:off x="0" y="6492874"/>
            <a:ext cx="1089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Alec – métropole bordelaise et Gironde | www.alec-mb33.fr                                                                                                                     </a:t>
            </a:r>
          </a:p>
        </p:txBody>
      </p:sp>
      <p:sp>
        <p:nvSpPr>
          <p:cNvPr id="37" name="Espace réservé du numéro de diapositive 3">
            <a:extLst>
              <a:ext uri="{FF2B5EF4-FFF2-40B4-BE49-F238E27FC236}">
                <a16:creationId xmlns:a16="http://schemas.microsoft.com/office/drawing/2014/main" id="{9B32A457-0FBA-4B30-8093-187B9ACCA794}"/>
              </a:ext>
            </a:extLst>
          </p:cNvPr>
          <p:cNvSpPr txBox="1">
            <a:spLocks/>
          </p:cNvSpPr>
          <p:nvPr/>
        </p:nvSpPr>
        <p:spPr>
          <a:xfrm>
            <a:off x="944879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C6C38-0C39-4F5C-B6EA-6A2F9A039682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16251C6-45F4-4173-961A-E11FDDE73F79}"/>
              </a:ext>
            </a:extLst>
          </p:cNvPr>
          <p:cNvGrpSpPr/>
          <p:nvPr/>
        </p:nvGrpSpPr>
        <p:grpSpPr>
          <a:xfrm>
            <a:off x="0" y="6452355"/>
            <a:ext cx="12191998" cy="46642"/>
            <a:chOff x="1" y="5256877"/>
            <a:chExt cx="12191998" cy="4664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1519C4-3BB4-47EA-9901-8E65F671BAA2}"/>
                </a:ext>
              </a:extLst>
            </p:cNvPr>
            <p:cNvSpPr/>
            <p:nvPr userDrawn="1"/>
          </p:nvSpPr>
          <p:spPr>
            <a:xfrm>
              <a:off x="1" y="5256877"/>
              <a:ext cx="4082602" cy="45719"/>
            </a:xfrm>
            <a:prstGeom prst="rect">
              <a:avLst/>
            </a:prstGeom>
            <a:solidFill>
              <a:srgbClr val="07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9A15B5F-F1C6-431C-88D6-ED4EA44D943B}"/>
                </a:ext>
              </a:extLst>
            </p:cNvPr>
            <p:cNvSpPr/>
            <p:nvPr userDrawn="1"/>
          </p:nvSpPr>
          <p:spPr>
            <a:xfrm>
              <a:off x="4082603" y="5257800"/>
              <a:ext cx="4069724" cy="45719"/>
            </a:xfrm>
            <a:prstGeom prst="rect">
              <a:avLst/>
            </a:prstGeom>
            <a:solidFill>
              <a:srgbClr val="93C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F2DB927-055A-4876-9E89-A176AE78F48D}"/>
                </a:ext>
              </a:extLst>
            </p:cNvPr>
            <p:cNvSpPr/>
            <p:nvPr userDrawn="1"/>
          </p:nvSpPr>
          <p:spPr>
            <a:xfrm>
              <a:off x="8152326" y="5256878"/>
              <a:ext cx="4039673" cy="45719"/>
            </a:xfrm>
            <a:prstGeom prst="rect">
              <a:avLst/>
            </a:prstGeom>
            <a:solidFill>
              <a:srgbClr val="F29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E949EB6F-188D-4473-B463-93C3386AC09B}"/>
              </a:ext>
            </a:extLst>
          </p:cNvPr>
          <p:cNvSpPr txBox="1"/>
          <p:nvPr/>
        </p:nvSpPr>
        <p:spPr>
          <a:xfrm>
            <a:off x="862257" y="2366904"/>
            <a:ext cx="4343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baseline="0" dirty="0">
                <a:solidFill>
                  <a:schemeClr val="tx1"/>
                </a:solidFill>
                <a:sym typeface="Wingdings" panose="05000000000000000000" pitchFamily="2" charset="2"/>
              </a:rPr>
              <a:t> Nous écrire :</a:t>
            </a:r>
          </a:p>
          <a:p>
            <a:pPr lvl="0" defTabSz="914332">
              <a:defRPr/>
            </a:pPr>
            <a:r>
              <a:rPr lang="fr-FR" dirty="0">
                <a:sym typeface="Wingdings" panose="05000000000000000000" pitchFamily="2" charset="2"/>
                <a:hlinkClick r:id="rId5"/>
              </a:rPr>
              <a:t>copro-bm@alec-mb33.fr</a:t>
            </a:r>
            <a:endParaRPr lang="fr-FR" dirty="0">
              <a:sym typeface="Wingdings" panose="05000000000000000000" pitchFamily="2" charset="2"/>
            </a:endParaRPr>
          </a:p>
          <a:p>
            <a:pPr lvl="0" defTabSz="914332">
              <a:defRPr/>
            </a:pPr>
            <a:r>
              <a:rPr lang="fr-FR" dirty="0">
                <a:sym typeface="Wingdings" panose="05000000000000000000" pitchFamily="2" charset="2"/>
                <a:hlinkClick r:id="rId6"/>
              </a:rPr>
              <a:t>copro33@alec-mb33.fr</a:t>
            </a:r>
            <a:r>
              <a:rPr lang="fr-FR" dirty="0">
                <a:sym typeface="Wingdings" panose="05000000000000000000" pitchFamily="2" charset="2"/>
              </a:rPr>
              <a:t> (hors BM)</a:t>
            </a:r>
          </a:p>
          <a:p>
            <a:pPr lvl="0" defTabSz="914332">
              <a:defRPr/>
            </a:pPr>
            <a:endParaRPr lang="fr-FR" sz="1800" b="1" baseline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baseline="0" dirty="0">
                <a:solidFill>
                  <a:schemeClr val="tx1"/>
                </a:solidFill>
                <a:sym typeface="Wingdings" panose="05000000000000000000" pitchFamily="2" charset="2"/>
              </a:rPr>
              <a:t> Plus d’infos sur :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  <a:hlinkClick r:id="rId7"/>
              </a:rPr>
              <a:t>www.alec-mb33.fr</a:t>
            </a:r>
            <a:r>
              <a:rPr lang="fr-FR" sz="1800" b="0" baseline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18F8331D-95F5-4B76-A247-ABCF9847AC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81" y="3292971"/>
            <a:ext cx="1947721" cy="1607203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11224907-9210-418D-B839-F386C8D31182}"/>
              </a:ext>
            </a:extLst>
          </p:cNvPr>
          <p:cNvSpPr txBox="1"/>
          <p:nvPr/>
        </p:nvSpPr>
        <p:spPr>
          <a:xfrm>
            <a:off x="862257" y="5688863"/>
            <a:ext cx="329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L’Alec est soutenue par : 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29AA98D7-9CF8-40B6-8A61-34597F145D4B}"/>
              </a:ext>
            </a:extLst>
          </p:cNvPr>
          <p:cNvGrpSpPr/>
          <p:nvPr/>
        </p:nvGrpSpPr>
        <p:grpSpPr>
          <a:xfrm>
            <a:off x="3180383" y="5404632"/>
            <a:ext cx="8926126" cy="1008066"/>
            <a:chOff x="3086358" y="5583428"/>
            <a:chExt cx="8926126" cy="1008066"/>
          </a:xfrm>
        </p:grpSpPr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3A538F09-1876-4E8B-93DF-3B5AE58DF1CA}"/>
                </a:ext>
              </a:extLst>
            </p:cNvPr>
            <p:cNvGrpSpPr/>
            <p:nvPr userDrawn="1"/>
          </p:nvGrpSpPr>
          <p:grpSpPr>
            <a:xfrm>
              <a:off x="3086358" y="5704239"/>
              <a:ext cx="8926126" cy="887255"/>
              <a:chOff x="3835962" y="5424147"/>
              <a:chExt cx="8849713" cy="887255"/>
            </a:xfrm>
          </p:grpSpPr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63F01955-B946-4538-81AF-1AA5712260EA}"/>
                  </a:ext>
                </a:extLst>
              </p:cNvPr>
              <p:cNvGrpSpPr/>
              <p:nvPr userDrawn="1"/>
            </p:nvGrpSpPr>
            <p:grpSpPr>
              <a:xfrm>
                <a:off x="3835962" y="5451489"/>
                <a:ext cx="8849713" cy="780959"/>
                <a:chOff x="3835962" y="5451489"/>
                <a:chExt cx="8849713" cy="780959"/>
              </a:xfrm>
            </p:grpSpPr>
            <p:grpSp>
              <p:nvGrpSpPr>
                <p:cNvPr id="52" name="Groupe 51">
                  <a:extLst>
                    <a:ext uri="{FF2B5EF4-FFF2-40B4-BE49-F238E27FC236}">
                      <a16:creationId xmlns:a16="http://schemas.microsoft.com/office/drawing/2014/main" id="{F5614BCC-34B4-4345-BBD2-1921DE8D5CC8}"/>
                    </a:ext>
                  </a:extLst>
                </p:cNvPr>
                <p:cNvGrpSpPr/>
                <p:nvPr userDrawn="1"/>
              </p:nvGrpSpPr>
              <p:grpSpPr>
                <a:xfrm>
                  <a:off x="3835962" y="5451489"/>
                  <a:ext cx="8849713" cy="780959"/>
                  <a:chOff x="3813725" y="5530443"/>
                  <a:chExt cx="8849713" cy="780959"/>
                </a:xfrm>
              </p:grpSpPr>
              <p:grpSp>
                <p:nvGrpSpPr>
                  <p:cNvPr id="54" name="Groupe 53">
                    <a:extLst>
                      <a:ext uri="{FF2B5EF4-FFF2-40B4-BE49-F238E27FC236}">
                        <a16:creationId xmlns:a16="http://schemas.microsoft.com/office/drawing/2014/main" id="{B4688576-77F6-49FF-9BCF-655356C5F96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813725" y="5530443"/>
                    <a:ext cx="8849713" cy="780959"/>
                    <a:chOff x="3257383" y="5938838"/>
                    <a:chExt cx="8849713" cy="780959"/>
                  </a:xfrm>
                </p:grpSpPr>
                <p:pic>
                  <p:nvPicPr>
                    <p:cNvPr id="56" name="Image 55" descr="Bordeaux_Metropole_logo_positif_horizontal_RVB_01_400px.png">
                      <a:extLst>
                        <a:ext uri="{FF2B5EF4-FFF2-40B4-BE49-F238E27FC236}">
                          <a16:creationId xmlns:a16="http://schemas.microsoft.com/office/drawing/2014/main" id="{2CA045E6-44C7-4B22-A833-E40AD9EE5D8A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3257383" y="5938838"/>
                      <a:ext cx="1586383" cy="66231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Image 57" descr="571px-Logo_ADEME.png">
                      <a:extLst>
                        <a:ext uri="{FF2B5EF4-FFF2-40B4-BE49-F238E27FC236}">
                          <a16:creationId xmlns:a16="http://schemas.microsoft.com/office/drawing/2014/main" id="{6C872A9E-D7DD-47E1-9C41-86BCE2745F0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10" cstate="print"/>
                    <a:stretch>
                      <a:fillRect/>
                    </a:stretch>
                  </p:blipFill>
                  <p:spPr>
                    <a:xfrm>
                      <a:off x="9292833" y="5938838"/>
                      <a:ext cx="743212" cy="780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Image 58" descr="europe-155191_640.png">
                      <a:extLst>
                        <a:ext uri="{FF2B5EF4-FFF2-40B4-BE49-F238E27FC236}">
                          <a16:creationId xmlns:a16="http://schemas.microsoft.com/office/drawing/2014/main" id="{64772E3A-BB38-43A0-96F1-C7533A49B774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11194282" y="5987811"/>
                      <a:ext cx="912814" cy="6061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5" name="Image 54">
                    <a:extLst>
                      <a:ext uri="{FF2B5EF4-FFF2-40B4-BE49-F238E27FC236}">
                        <a16:creationId xmlns:a16="http://schemas.microsoft.com/office/drawing/2014/main" id="{AF335281-0E05-4CD1-84AB-BAD13A4272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26112" y="5643141"/>
                    <a:ext cx="1276742" cy="59199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3" name="Image 52">
                  <a:extLst>
                    <a:ext uri="{FF2B5EF4-FFF2-40B4-BE49-F238E27FC236}">
                      <a16:creationId xmlns:a16="http://schemas.microsoft.com/office/drawing/2014/main" id="{7343A51A-B178-47B6-99E5-84BAFFB9AF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8468" y="5474535"/>
                  <a:ext cx="743213" cy="709053"/>
                </a:xfrm>
                <a:prstGeom prst="rect">
                  <a:avLst/>
                </a:prstGeom>
              </p:spPr>
            </p:pic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C9825E-2980-4A36-8CBB-983CF3859D2B}"/>
                  </a:ext>
                </a:extLst>
              </p:cNvPr>
              <p:cNvSpPr/>
              <p:nvPr userDrawn="1"/>
            </p:nvSpPr>
            <p:spPr>
              <a:xfrm>
                <a:off x="9802368" y="5424147"/>
                <a:ext cx="912814" cy="887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pic>
            <p:nvPicPr>
              <p:cNvPr id="51" name="Picture 2" descr="Résultat de recherche d'images pour &quot;logo ademe&quot;">
                <a:extLst>
                  <a:ext uri="{FF2B5EF4-FFF2-40B4-BE49-F238E27FC236}">
                    <a16:creationId xmlns:a16="http://schemas.microsoft.com/office/drawing/2014/main" id="{2DF49522-D578-4967-A135-5F3E4AC94CC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586" y="5454345"/>
                <a:ext cx="597133" cy="710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3AE01E5E-3194-4E70-9494-432F41AFF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8687" y="5583428"/>
              <a:ext cx="1025490" cy="929112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D7EA812A-7077-4B81-BAFF-AD2F39FFC3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48" y="591486"/>
            <a:ext cx="1287765" cy="1426863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EEAB60AB-3D23-4F32-B737-BD5AC5E668EE}"/>
              </a:ext>
            </a:extLst>
          </p:cNvPr>
          <p:cNvSpPr txBox="1"/>
          <p:nvPr/>
        </p:nvSpPr>
        <p:spPr>
          <a:xfrm>
            <a:off x="6451025" y="2350262"/>
            <a:ext cx="5417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32">
              <a:defRPr/>
            </a:pPr>
            <a:r>
              <a:rPr lang="fr-FR" dirty="0">
                <a:sym typeface="Wingdings" panose="05000000000000000000" pitchFamily="2" charset="2"/>
                <a:hlinkClick r:id="rId17"/>
              </a:rPr>
              <a:t>copropriete@adil33.com</a:t>
            </a:r>
            <a:r>
              <a:rPr lang="fr-FR" dirty="0">
                <a:sym typeface="Wingdings" panose="05000000000000000000" pitchFamily="2" charset="2"/>
              </a:rPr>
              <a:t> (questions de copropriété)</a:t>
            </a:r>
          </a:p>
          <a:p>
            <a:pPr lvl="0" defTabSz="914332">
              <a:defRPr/>
            </a:pPr>
            <a:r>
              <a:rPr lang="fr-FR" dirty="0">
                <a:sym typeface="Wingdings" panose="05000000000000000000" pitchFamily="2" charset="2"/>
                <a:hlinkClick r:id="rId18"/>
              </a:rPr>
              <a:t>contact@adil33.com</a:t>
            </a:r>
            <a:r>
              <a:rPr lang="fr-FR" dirty="0">
                <a:sym typeface="Wingdings" panose="05000000000000000000" pitchFamily="2" charset="2"/>
              </a:rPr>
              <a:t> (autres questions)</a:t>
            </a:r>
          </a:p>
          <a:p>
            <a:pPr lvl="0" defTabSz="914332">
              <a:defRPr/>
            </a:pPr>
            <a:endParaRPr lang="fr-FR" sz="1800" b="1" baseline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baseline="0" dirty="0">
                <a:solidFill>
                  <a:schemeClr val="tx1"/>
                </a:solidFill>
                <a:sym typeface="Wingdings" panose="05000000000000000000" pitchFamily="2" charset="2"/>
              </a:rPr>
              <a:t>Standard téléphonique : </a:t>
            </a:r>
            <a:r>
              <a:rPr lang="fr-FR" sz="1800" baseline="0" dirty="0">
                <a:solidFill>
                  <a:schemeClr val="tx1"/>
                </a:solidFill>
                <a:sym typeface="Wingdings" panose="05000000000000000000" pitchFamily="2" charset="2"/>
              </a:rPr>
              <a:t>05.57.10.09.10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="1" dirty="0">
                <a:sym typeface="Wingdings" panose="05000000000000000000" pitchFamily="2" charset="2"/>
              </a:rPr>
              <a:t>Prise de rendez-vous : </a:t>
            </a:r>
            <a:r>
              <a:rPr lang="fr-FR" dirty="0">
                <a:sym typeface="Wingdings" panose="05000000000000000000" pitchFamily="2" charset="2"/>
              </a:rPr>
              <a:t>05.57.10.59.43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1800" baseline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 defTabSz="914332">
              <a:defRPr/>
            </a:pPr>
            <a:r>
              <a:rPr lang="fr-FR" b="1" dirty="0">
                <a:sym typeface="Wingdings" panose="05000000000000000000" pitchFamily="2" charset="2"/>
              </a:rPr>
              <a:t> Plus d’infos sur :</a:t>
            </a:r>
          </a:p>
          <a:p>
            <a:pPr lvl="0" defTabSz="914332">
              <a:defRPr/>
            </a:pPr>
            <a:r>
              <a:rPr lang="fr-FR" dirty="0">
                <a:sym typeface="Wingdings" panose="05000000000000000000" pitchFamily="2" charset="2"/>
                <a:hlinkClick r:id="rId19"/>
              </a:rPr>
              <a:t>www.adil33.org</a:t>
            </a:r>
            <a:endParaRPr lang="fr-FR" dirty="0">
              <a:sym typeface="Wingdings" panose="05000000000000000000" pitchFamily="2" charset="2"/>
            </a:endParaRPr>
          </a:p>
          <a:p>
            <a:pPr lvl="0" defTabSz="914332">
              <a:defRPr/>
            </a:pP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29C06986-73F0-42CC-80B0-D86EE78E46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73" y="5505800"/>
            <a:ext cx="1130434" cy="8173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7C8482-AAF8-418C-BE8D-6E204BE573F0}"/>
              </a:ext>
            </a:extLst>
          </p:cNvPr>
          <p:cNvSpPr/>
          <p:nvPr/>
        </p:nvSpPr>
        <p:spPr>
          <a:xfrm>
            <a:off x="452284" y="359003"/>
            <a:ext cx="5417574" cy="48525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844A1F-E0BC-4EA8-BF5C-926D85AFD0E8}"/>
              </a:ext>
            </a:extLst>
          </p:cNvPr>
          <p:cNvSpPr/>
          <p:nvPr/>
        </p:nvSpPr>
        <p:spPr>
          <a:xfrm>
            <a:off x="6202807" y="342265"/>
            <a:ext cx="5417574" cy="4873641"/>
          </a:xfrm>
          <a:prstGeom prst="rect">
            <a:avLst/>
          </a:prstGeom>
          <a:noFill/>
          <a:ln>
            <a:solidFill>
              <a:srgbClr val="EF8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87E2025-CA5A-47A5-BCC0-616942F1A92E}"/>
              </a:ext>
            </a:extLst>
          </p:cNvPr>
          <p:cNvSpPr/>
          <p:nvPr/>
        </p:nvSpPr>
        <p:spPr>
          <a:xfrm>
            <a:off x="4596580" y="777926"/>
            <a:ext cx="2820015" cy="1229053"/>
          </a:xfrm>
          <a:prstGeom prst="roundRect">
            <a:avLst/>
          </a:prstGeom>
          <a:solidFill>
            <a:srgbClr val="E2F0D9">
              <a:alpha val="2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A31FF599-5A66-4E28-BE5C-45525C347C1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11" y="972307"/>
            <a:ext cx="817391" cy="8173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02C2C06-2828-4788-9E19-1D3B7FDDE6A4}"/>
              </a:ext>
            </a:extLst>
          </p:cNvPr>
          <p:cNvSpPr txBox="1"/>
          <p:nvPr/>
        </p:nvSpPr>
        <p:spPr>
          <a:xfrm>
            <a:off x="6013031" y="1011670"/>
            <a:ext cx="1218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>
                <a:solidFill>
                  <a:schemeClr val="accent6">
                    <a:lumMod val="75000"/>
                  </a:schemeClr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2262394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test" id="{78F96F52-4CDF-4181-9D56-926C1FF42408}" vid="{B003A052-DF2B-41AE-9407-E662DB21FF3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13243</TotalTime>
  <Words>980</Words>
  <Application>Microsoft Office PowerPoint</Application>
  <PresentationFormat>Grand écran</PresentationFormat>
  <Paragraphs>156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Thème Office</vt:lpstr>
      <vt:lpstr>Rénover votre copropriété :   MaPrimeRénov’ copro, le nouvel atout pour concrétiser vos projets</vt:lpstr>
      <vt:lpstr>Présentation PowerPoint</vt:lpstr>
      <vt:lpstr>La mission copropriété de l’Alec</vt:lpstr>
      <vt:lpstr>Présentation PowerPoint</vt:lpstr>
      <vt:lpstr>Présentation PowerPoint</vt:lpstr>
      <vt:lpstr>Mission d’Assistance à Maîtrise d’Ouvrage (AMO)</vt:lpstr>
      <vt:lpstr>Retour d’expérience – accompagnement AMO (copropriété de 30 lgt)</vt:lpstr>
      <vt:lpstr>Gain énergétique minimal de 35%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FRANC</dc:creator>
  <cp:lastModifiedBy>Marie FRANC</cp:lastModifiedBy>
  <cp:revision>1134</cp:revision>
  <cp:lastPrinted>2021-01-28T07:55:19Z</cp:lastPrinted>
  <dcterms:created xsi:type="dcterms:W3CDTF">2018-02-06T11:54:45Z</dcterms:created>
  <dcterms:modified xsi:type="dcterms:W3CDTF">2021-03-26T18:00:14Z</dcterms:modified>
</cp:coreProperties>
</file>